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71" r:id="rId4"/>
    <p:sldId id="272" r:id="rId5"/>
    <p:sldId id="291" r:id="rId6"/>
    <p:sldId id="273" r:id="rId7"/>
    <p:sldId id="274" r:id="rId8"/>
    <p:sldId id="275" r:id="rId9"/>
    <p:sldId id="276" r:id="rId10"/>
    <p:sldId id="259" r:id="rId11"/>
    <p:sldId id="260" r:id="rId12"/>
    <p:sldId id="278" r:id="rId13"/>
    <p:sldId id="284" r:id="rId14"/>
    <p:sldId id="277" r:id="rId15"/>
    <p:sldId id="279" r:id="rId16"/>
    <p:sldId id="280" r:id="rId17"/>
    <p:sldId id="281" r:id="rId18"/>
    <p:sldId id="282" r:id="rId19"/>
    <p:sldId id="283" r:id="rId20"/>
    <p:sldId id="288" r:id="rId21"/>
    <p:sldId id="285" r:id="rId22"/>
    <p:sldId id="286" r:id="rId23"/>
    <p:sldId id="287" r:id="rId24"/>
    <p:sldId id="26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5D5837-1590-4274-A679-CBA8F3E78BB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286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5D5837-1590-4274-A679-CBA8F3E78BB2}" type="slidenum">
              <a:rPr lang="en-US" smtClean="0"/>
              <a:t>‹#›</a:t>
            </a:fld>
            <a:endParaRPr lang="en-US" dirty="0"/>
          </a:p>
        </p:txBody>
      </p:sp>
    </p:spTree>
    <p:extLst>
      <p:ext uri="{BB962C8B-B14F-4D97-AF65-F5344CB8AC3E}">
        <p14:creationId xmlns:p14="http://schemas.microsoft.com/office/powerpoint/2010/main" val="2566396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5D5837-1590-4274-A679-CBA8F3E78BB2}" type="slidenum">
              <a:rPr lang="en-US" smtClean="0"/>
              <a:t>‹#›</a:t>
            </a:fld>
            <a:endParaRPr lang="en-US" dirty="0"/>
          </a:p>
        </p:txBody>
      </p:sp>
    </p:spTree>
    <p:extLst>
      <p:ext uri="{BB962C8B-B14F-4D97-AF65-F5344CB8AC3E}">
        <p14:creationId xmlns:p14="http://schemas.microsoft.com/office/powerpoint/2010/main" val="304830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5D5837-1590-4274-A679-CBA8F3E78BB2}" type="slidenum">
              <a:rPr lang="en-US" smtClean="0"/>
              <a:t>‹#›</a:t>
            </a:fld>
            <a:endParaRPr lang="en-US" dirty="0"/>
          </a:p>
        </p:txBody>
      </p:sp>
    </p:spTree>
    <p:extLst>
      <p:ext uri="{BB962C8B-B14F-4D97-AF65-F5344CB8AC3E}">
        <p14:creationId xmlns:p14="http://schemas.microsoft.com/office/powerpoint/2010/main" val="362586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5D5837-1590-4274-A679-CBA8F3E78BB2}"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226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5D5837-1590-4274-A679-CBA8F3E78BB2}" type="slidenum">
              <a:rPr lang="en-US" smtClean="0"/>
              <a:t>‹#›</a:t>
            </a:fld>
            <a:endParaRPr lang="en-US" dirty="0"/>
          </a:p>
        </p:txBody>
      </p:sp>
    </p:spTree>
    <p:extLst>
      <p:ext uri="{BB962C8B-B14F-4D97-AF65-F5344CB8AC3E}">
        <p14:creationId xmlns:p14="http://schemas.microsoft.com/office/powerpoint/2010/main" val="2452855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45D5837-1590-4274-A679-CBA8F3E78BB2}" type="slidenum">
              <a:rPr lang="en-US" smtClean="0"/>
              <a:t>‹#›</a:t>
            </a:fld>
            <a:endParaRPr lang="en-US" dirty="0"/>
          </a:p>
        </p:txBody>
      </p:sp>
    </p:spTree>
    <p:extLst>
      <p:ext uri="{BB962C8B-B14F-4D97-AF65-F5344CB8AC3E}">
        <p14:creationId xmlns:p14="http://schemas.microsoft.com/office/powerpoint/2010/main" val="23545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45D5837-1590-4274-A679-CBA8F3E78BB2}" type="slidenum">
              <a:rPr lang="en-US" smtClean="0"/>
              <a:t>‹#›</a:t>
            </a:fld>
            <a:endParaRPr lang="en-US" dirty="0"/>
          </a:p>
        </p:txBody>
      </p:sp>
    </p:spTree>
    <p:extLst>
      <p:ext uri="{BB962C8B-B14F-4D97-AF65-F5344CB8AC3E}">
        <p14:creationId xmlns:p14="http://schemas.microsoft.com/office/powerpoint/2010/main" val="3805871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45D5837-1590-4274-A679-CBA8F3E78BB2}" type="slidenum">
              <a:rPr lang="en-US" smtClean="0"/>
              <a:t>‹#›</a:t>
            </a:fld>
            <a:endParaRPr lang="en-US" dirty="0"/>
          </a:p>
        </p:txBody>
      </p:sp>
    </p:spTree>
    <p:extLst>
      <p:ext uri="{BB962C8B-B14F-4D97-AF65-F5344CB8AC3E}">
        <p14:creationId xmlns:p14="http://schemas.microsoft.com/office/powerpoint/2010/main" val="2059340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928C910-305C-4052-A87E-E826A1FA041B}" type="datetimeFigureOut">
              <a:rPr lang="en-US" smtClean="0"/>
              <a:t>12/14/2019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45D5837-1590-4274-A679-CBA8F3E78BB2}" type="slidenum">
              <a:rPr lang="en-US" smtClean="0"/>
              <a:t>‹#›</a:t>
            </a:fld>
            <a:endParaRPr lang="en-US" dirty="0"/>
          </a:p>
        </p:txBody>
      </p:sp>
    </p:spTree>
    <p:extLst>
      <p:ext uri="{BB962C8B-B14F-4D97-AF65-F5344CB8AC3E}">
        <p14:creationId xmlns:p14="http://schemas.microsoft.com/office/powerpoint/2010/main" val="2861049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28C910-305C-4052-A87E-E826A1FA041B}" type="datetimeFigureOut">
              <a:rPr lang="en-US" smtClean="0"/>
              <a:t>12/14/2019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5D5837-1590-4274-A679-CBA8F3E78BB2}" type="slidenum">
              <a:rPr lang="en-US" smtClean="0"/>
              <a:t>‹#›</a:t>
            </a:fld>
            <a:endParaRPr lang="en-US" dirty="0"/>
          </a:p>
        </p:txBody>
      </p:sp>
    </p:spTree>
    <p:extLst>
      <p:ext uri="{BB962C8B-B14F-4D97-AF65-F5344CB8AC3E}">
        <p14:creationId xmlns:p14="http://schemas.microsoft.com/office/powerpoint/2010/main" val="728183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928C910-305C-4052-A87E-E826A1FA041B}" type="datetimeFigureOut">
              <a:rPr lang="en-US" smtClean="0"/>
              <a:t>12/14/2019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45D5837-1590-4274-A679-CBA8F3E78BB2}"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8522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ohugo.i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www.klipfolio.com/resources/articles/what-is-data-dashboard" TargetMode="External"/><Relationship Id="rId4" Type="http://schemas.openxmlformats.org/officeDocument/2006/relationships/hyperlink" Target="https://www.klipfolio.com/resources/kpi-exampl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rstudio.com/conference/" TargetMode="External"/><Relationship Id="rId4" Type="http://schemas.openxmlformats.org/officeDocument/2006/relationships/hyperlink" Target="https://user2020.r-projec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www.rfordatasci.com/" TargetMode="External"/><Relationship Id="rId4" Type="http://schemas.openxmlformats.org/officeDocument/2006/relationships/hyperlink" Target="https://rladies.or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www.coursera.org/specializations/data-science-foundations-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hyperlink" Target="https://www.r-bloggers.com/" TargetMode="External"/><Relationship Id="rId4" Type="http://schemas.openxmlformats.org/officeDocument/2006/relationships/hyperlink" Target="http://nssdeviations.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rstudio.com/resources/cheatsheets/"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www.r-project.org/about.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channel/UC_R5smHVXRYGhZYDJsnXTwg"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ran.r-project.org/bin/windows/base/"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rstudio.com/products/rstudio/downloa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ZXrHkIz-krE"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bookdown.org/yihui/rmarkdown/powerpoint-presentation.html" TargetMode="External"/><Relationship Id="rId2" Type="http://schemas.openxmlformats.org/officeDocument/2006/relationships/hyperlink" Target="https://rmarkdown.rstudio.com/articles_intro.html" TargetMode="External"/><Relationship Id="rId1" Type="http://schemas.openxmlformats.org/officeDocument/2006/relationships/slideLayout" Target="../slideLayouts/slideLayout2.xml"/><Relationship Id="rId4" Type="http://schemas.openxmlformats.org/officeDocument/2006/relationships/hyperlink" Target="https://r4ds.had.co.nz/"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r-project.org/about.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sc.wisc.edu/sscc/pubs/RFR/RFR_Introduction.html"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cmdlinetips.com/2018/01/free-online-resources-books-to-learn-r-and-data-science/"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E72E-4933-4789-91BC-1982ACCA8730}"/>
              </a:ext>
            </a:extLst>
          </p:cNvPr>
          <p:cNvSpPr>
            <a:spLocks noGrp="1"/>
          </p:cNvSpPr>
          <p:nvPr>
            <p:ph type="ctrTitle"/>
          </p:nvPr>
        </p:nvSpPr>
        <p:spPr/>
        <p:txBody>
          <a:bodyPr/>
          <a:lstStyle/>
          <a:p>
            <a:r>
              <a:rPr lang="en-US" dirty="0"/>
              <a:t>Beginning with R</a:t>
            </a:r>
          </a:p>
        </p:txBody>
      </p:sp>
      <p:sp>
        <p:nvSpPr>
          <p:cNvPr id="3" name="Subtitle 2">
            <a:extLst>
              <a:ext uri="{FF2B5EF4-FFF2-40B4-BE49-F238E27FC236}">
                <a16:creationId xmlns:a16="http://schemas.microsoft.com/office/drawing/2014/main" id="{F63DA706-BEEA-4B6E-B0FA-E284EB5C8F8C}"/>
              </a:ext>
            </a:extLst>
          </p:cNvPr>
          <p:cNvSpPr>
            <a:spLocks noGrp="1"/>
          </p:cNvSpPr>
          <p:nvPr>
            <p:ph type="subTitle" idx="1"/>
          </p:nvPr>
        </p:nvSpPr>
        <p:spPr/>
        <p:txBody>
          <a:bodyPr/>
          <a:lstStyle/>
          <a:p>
            <a:r>
              <a:rPr lang="en-US" b="1" dirty="0"/>
              <a:t>Gina Griffin</a:t>
            </a:r>
            <a:br>
              <a:rPr lang="en-US" b="1" dirty="0"/>
            </a:br>
            <a:r>
              <a:rPr lang="en-US" b="1" dirty="0"/>
              <a:t>December 2019</a:t>
            </a:r>
            <a:br>
              <a:rPr lang="en-US" b="1" dirty="0"/>
            </a:br>
            <a:r>
              <a:rPr lang="en-US" b="1" dirty="0"/>
              <a:t>R-Ladies Tampa!</a:t>
            </a:r>
          </a:p>
        </p:txBody>
      </p:sp>
    </p:spTree>
    <p:extLst>
      <p:ext uri="{BB962C8B-B14F-4D97-AF65-F5344CB8AC3E}">
        <p14:creationId xmlns:p14="http://schemas.microsoft.com/office/powerpoint/2010/main" val="1389571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C752-7960-4EB9-8AED-699011B5B7D3}"/>
              </a:ext>
            </a:extLst>
          </p:cNvPr>
          <p:cNvSpPr>
            <a:spLocks noGrp="1"/>
          </p:cNvSpPr>
          <p:nvPr>
            <p:ph type="title"/>
          </p:nvPr>
        </p:nvSpPr>
        <p:spPr/>
        <p:txBody>
          <a:bodyPr/>
          <a:lstStyle/>
          <a:p>
            <a:r>
              <a:rPr lang="en-US" b="1" dirty="0"/>
              <a:t>R Markdown Document:</a:t>
            </a:r>
          </a:p>
        </p:txBody>
      </p:sp>
      <p:pic>
        <p:nvPicPr>
          <p:cNvPr id="4" name="Content Placeholder 3">
            <a:extLst>
              <a:ext uri="{FF2B5EF4-FFF2-40B4-BE49-F238E27FC236}">
                <a16:creationId xmlns:a16="http://schemas.microsoft.com/office/drawing/2014/main" id="{447A8C98-A4C9-45DA-AA1B-C041B1BFBDF9}"/>
              </a:ext>
            </a:extLst>
          </p:cNvPr>
          <p:cNvPicPr>
            <a:picLocks noGrp="1"/>
          </p:cNvPicPr>
          <p:nvPr>
            <p:ph idx="1"/>
          </p:nvPr>
        </p:nvPicPr>
        <p:blipFill rotWithShape="1">
          <a:blip r:embed="rId2"/>
          <a:srcRect r="26923" b="38765"/>
          <a:stretch/>
        </p:blipFill>
        <p:spPr bwMode="auto">
          <a:xfrm>
            <a:off x="1858906" y="1846263"/>
            <a:ext cx="8534514" cy="40227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091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AF35B-3726-4B4B-B314-1499615AADCD}"/>
              </a:ext>
            </a:extLst>
          </p:cNvPr>
          <p:cNvSpPr>
            <a:spLocks noGrp="1"/>
          </p:cNvSpPr>
          <p:nvPr>
            <p:ph type="title"/>
          </p:nvPr>
        </p:nvSpPr>
        <p:spPr/>
        <p:txBody>
          <a:bodyPr/>
          <a:lstStyle/>
          <a:p>
            <a:r>
              <a:rPr lang="en-US" dirty="0"/>
              <a:t>Types of document outputs include HTML (the default), PDF, Word…</a:t>
            </a:r>
          </a:p>
        </p:txBody>
      </p:sp>
      <p:sp>
        <p:nvSpPr>
          <p:cNvPr id="4" name="Text Placeholder 3">
            <a:extLst>
              <a:ext uri="{FF2B5EF4-FFF2-40B4-BE49-F238E27FC236}">
                <a16:creationId xmlns:a16="http://schemas.microsoft.com/office/drawing/2014/main" id="{D957F0C8-8A44-46F6-967B-898F3C27C4F4}"/>
              </a:ext>
            </a:extLst>
          </p:cNvPr>
          <p:cNvSpPr>
            <a:spLocks noGrp="1"/>
          </p:cNvSpPr>
          <p:nvPr>
            <p:ph type="body" sz="half" idx="2"/>
          </p:nvPr>
        </p:nvSpPr>
        <p:spPr/>
        <p:txBody>
          <a:bodyPr/>
          <a:lstStyle/>
          <a:p>
            <a:endParaRPr lang="en-US" dirty="0"/>
          </a:p>
        </p:txBody>
      </p:sp>
      <p:pic>
        <p:nvPicPr>
          <p:cNvPr id="5" name="Picture Placeholder 4">
            <a:extLst>
              <a:ext uri="{FF2B5EF4-FFF2-40B4-BE49-F238E27FC236}">
                <a16:creationId xmlns:a16="http://schemas.microsoft.com/office/drawing/2014/main" id="{663BB214-4698-4886-806E-25FAF7DD4382}"/>
              </a:ext>
            </a:extLst>
          </p:cNvPr>
          <p:cNvPicPr>
            <a:picLocks noGrp="1"/>
          </p:cNvPicPr>
          <p:nvPr>
            <p:ph type="pic" idx="1"/>
          </p:nvPr>
        </p:nvPicPr>
        <p:blipFill rotWithShape="1">
          <a:blip r:embed="rId2"/>
          <a:srcRect t="14167" b="14167"/>
          <a:stretch/>
        </p:blipFill>
        <p:spPr bwMode="auto">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6277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6E79D-B4C3-4FC2-A683-BFFF6C151F2C}"/>
              </a:ext>
            </a:extLst>
          </p:cNvPr>
          <p:cNvSpPr>
            <a:spLocks noGrp="1"/>
          </p:cNvSpPr>
          <p:nvPr>
            <p:ph type="title"/>
          </p:nvPr>
        </p:nvSpPr>
        <p:spPr/>
        <p:txBody>
          <a:bodyPr/>
          <a:lstStyle/>
          <a:p>
            <a:r>
              <a:rPr lang="en-US" dirty="0"/>
              <a:t>R and Websites</a:t>
            </a:r>
          </a:p>
        </p:txBody>
      </p:sp>
      <p:pic>
        <p:nvPicPr>
          <p:cNvPr id="5" name="Picture 4">
            <a:extLst>
              <a:ext uri="{FF2B5EF4-FFF2-40B4-BE49-F238E27FC236}">
                <a16:creationId xmlns:a16="http://schemas.microsoft.com/office/drawing/2014/main" id="{68601F32-684D-49FB-BB29-765562E136E3}"/>
              </a:ext>
            </a:extLst>
          </p:cNvPr>
          <p:cNvPicPr>
            <a:picLocks noChangeAspect="1"/>
          </p:cNvPicPr>
          <p:nvPr/>
        </p:nvPicPr>
        <p:blipFill rotWithShape="1">
          <a:blip r:embed="rId2"/>
          <a:srcRect l="4516" t="8029" r="6452" b="4179"/>
          <a:stretch/>
        </p:blipFill>
        <p:spPr>
          <a:xfrm>
            <a:off x="3554363" y="1868129"/>
            <a:ext cx="8018578" cy="4447629"/>
          </a:xfrm>
          <a:prstGeom prst="rect">
            <a:avLst/>
          </a:prstGeom>
        </p:spPr>
      </p:pic>
      <p:pic>
        <p:nvPicPr>
          <p:cNvPr id="4" name="Content Placeholder 3">
            <a:extLst>
              <a:ext uri="{FF2B5EF4-FFF2-40B4-BE49-F238E27FC236}">
                <a16:creationId xmlns:a16="http://schemas.microsoft.com/office/drawing/2014/main" id="{B3CE55DF-B723-4FDC-A95A-F206BF3CA103}"/>
              </a:ext>
            </a:extLst>
          </p:cNvPr>
          <p:cNvPicPr>
            <a:picLocks noGrp="1" noChangeAspect="1"/>
          </p:cNvPicPr>
          <p:nvPr>
            <p:ph idx="1"/>
          </p:nvPr>
        </p:nvPicPr>
        <p:blipFill rotWithShape="1">
          <a:blip r:embed="rId3"/>
          <a:srcRect l="16583" t="20586" r="17563" b="6577"/>
          <a:stretch/>
        </p:blipFill>
        <p:spPr>
          <a:xfrm>
            <a:off x="1199537" y="1868129"/>
            <a:ext cx="4709652" cy="2930014"/>
          </a:xfrm>
          <a:prstGeom prst="rect">
            <a:avLst/>
          </a:prstGeom>
        </p:spPr>
      </p:pic>
      <p:sp>
        <p:nvSpPr>
          <p:cNvPr id="6" name="Rectangle 5">
            <a:extLst>
              <a:ext uri="{FF2B5EF4-FFF2-40B4-BE49-F238E27FC236}">
                <a16:creationId xmlns:a16="http://schemas.microsoft.com/office/drawing/2014/main" id="{C737CC14-2562-4CD1-809F-47DF88E93528}"/>
              </a:ext>
            </a:extLst>
          </p:cNvPr>
          <p:cNvSpPr/>
          <p:nvPr/>
        </p:nvSpPr>
        <p:spPr>
          <a:xfrm>
            <a:off x="1199537" y="4928912"/>
            <a:ext cx="1927835" cy="369332"/>
          </a:xfrm>
          <a:prstGeom prst="rect">
            <a:avLst/>
          </a:prstGeom>
        </p:spPr>
        <p:txBody>
          <a:bodyPr wrap="none">
            <a:spAutoFit/>
          </a:bodyPr>
          <a:lstStyle/>
          <a:p>
            <a:r>
              <a:rPr lang="en-US" dirty="0">
                <a:hlinkClick r:id="rId4"/>
              </a:rPr>
              <a:t>https://gohugo.io/</a:t>
            </a:r>
            <a:endParaRPr lang="en-US" dirty="0"/>
          </a:p>
        </p:txBody>
      </p:sp>
    </p:spTree>
    <p:extLst>
      <p:ext uri="{BB962C8B-B14F-4D97-AF65-F5344CB8AC3E}">
        <p14:creationId xmlns:p14="http://schemas.microsoft.com/office/powerpoint/2010/main" val="208935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FF37-C59C-4246-AD25-6722D0406AF4}"/>
              </a:ext>
            </a:extLst>
          </p:cNvPr>
          <p:cNvSpPr>
            <a:spLocks noGrp="1"/>
          </p:cNvSpPr>
          <p:nvPr>
            <p:ph type="title"/>
          </p:nvPr>
        </p:nvSpPr>
        <p:spPr/>
        <p:txBody>
          <a:bodyPr/>
          <a:lstStyle/>
          <a:p>
            <a:r>
              <a:rPr lang="en-US" dirty="0"/>
              <a:t>Shiny Dashboards</a:t>
            </a:r>
          </a:p>
        </p:txBody>
      </p:sp>
      <p:pic>
        <p:nvPicPr>
          <p:cNvPr id="3074" name="Picture 2" descr="Dashboard">
            <a:extLst>
              <a:ext uri="{FF2B5EF4-FFF2-40B4-BE49-F238E27FC236}">
                <a16:creationId xmlns:a16="http://schemas.microsoft.com/office/drawing/2014/main" id="{04C7CEC5-851C-45D7-9164-04867035CC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22885" y="3870153"/>
            <a:ext cx="3745090" cy="22651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RAN dashboard">
            <a:extLst>
              <a:ext uri="{FF2B5EF4-FFF2-40B4-BE49-F238E27FC236}">
                <a16:creationId xmlns:a16="http://schemas.microsoft.com/office/drawing/2014/main" id="{2F034972-6891-46D3-ABB5-8CA87946D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39" y="1825044"/>
            <a:ext cx="4080974" cy="36613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D5FDCC-05F3-4A77-B1D6-1A9775630558}"/>
              </a:ext>
            </a:extLst>
          </p:cNvPr>
          <p:cNvSpPr/>
          <p:nvPr/>
        </p:nvSpPr>
        <p:spPr>
          <a:xfrm>
            <a:off x="7698606" y="109627"/>
            <a:ext cx="4215755" cy="6186309"/>
          </a:xfrm>
          <a:prstGeom prst="rect">
            <a:avLst/>
          </a:prstGeom>
          <a:solidFill>
            <a:schemeClr val="bg1"/>
          </a:solidFill>
        </p:spPr>
        <p:txBody>
          <a:bodyPr wrap="square">
            <a:spAutoFit/>
          </a:bodyPr>
          <a:lstStyle/>
          <a:p>
            <a:r>
              <a:rPr lang="en-US" dirty="0"/>
              <a:t>A </a:t>
            </a:r>
            <a:r>
              <a:rPr lang="en-US" b="1" dirty="0"/>
              <a:t>data dashboard</a:t>
            </a:r>
            <a:r>
              <a:rPr lang="en-US" dirty="0"/>
              <a:t> is an information management tool that visually tracks, analyzes and displays </a:t>
            </a:r>
            <a:r>
              <a:rPr lang="en-US" b="1" dirty="0">
                <a:solidFill>
                  <a:srgbClr val="5290E9"/>
                </a:solidFill>
                <a:hlinkClick r:id="rId4" tooltip="KPI Examples"/>
              </a:rPr>
              <a:t>key performance indicators (KPI)</a:t>
            </a:r>
            <a:r>
              <a:rPr lang="en-US" dirty="0"/>
              <a:t>, metrics and key data points to monitor the health of a business, department or specific process. They are customizable to meet the specific needs of a department and company. Behind the scenes, a dashboard connects to your files, attachments, services and API’s, but on the surface displays all this data in the form of tables, line charts, bar charts and gauges. A data dashboard is the most efficient way to track multiple data sources because it provides a central location for businesses to monitor and analyze performance. Real-time monitoring reduces the hours of analyzing and long line of communication that previously challenged businesses.</a:t>
            </a:r>
          </a:p>
          <a:p>
            <a:r>
              <a:rPr lang="en-US" dirty="0"/>
              <a:t>(Source: </a:t>
            </a:r>
            <a:r>
              <a:rPr lang="en-US" dirty="0">
                <a:hlinkClick r:id="rId5"/>
              </a:rPr>
              <a:t>https://www.klipfolio.com/resources/articles/what-is-data-dashboard</a:t>
            </a:r>
            <a:r>
              <a:rPr lang="en-US" dirty="0"/>
              <a:t>)</a:t>
            </a:r>
          </a:p>
        </p:txBody>
      </p:sp>
      <p:pic>
        <p:nvPicPr>
          <p:cNvPr id="3076" name="Picture 4" descr="Bus dashboard">
            <a:extLst>
              <a:ext uri="{FF2B5EF4-FFF2-40B4-BE49-F238E27FC236}">
                <a16:creationId xmlns:a16="http://schemas.microsoft.com/office/drawing/2014/main" id="{D23D933C-A321-40FD-91C4-886441422D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2827" y="2473972"/>
            <a:ext cx="3839393" cy="366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875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B88B-59CC-4A8F-BF7F-38929B5DDA95}"/>
              </a:ext>
            </a:extLst>
          </p:cNvPr>
          <p:cNvSpPr>
            <a:spLocks noGrp="1"/>
          </p:cNvSpPr>
          <p:nvPr>
            <p:ph type="title"/>
          </p:nvPr>
        </p:nvSpPr>
        <p:spPr/>
        <p:txBody>
          <a:bodyPr/>
          <a:lstStyle/>
          <a:p>
            <a:r>
              <a:rPr lang="en-US" dirty="0"/>
              <a:t>R Conferences</a:t>
            </a:r>
          </a:p>
        </p:txBody>
      </p:sp>
      <p:pic>
        <p:nvPicPr>
          <p:cNvPr id="4" name="Content Placeholder 3">
            <a:extLst>
              <a:ext uri="{FF2B5EF4-FFF2-40B4-BE49-F238E27FC236}">
                <a16:creationId xmlns:a16="http://schemas.microsoft.com/office/drawing/2014/main" id="{68E3CAEA-5D6B-4DD0-BBE2-3019A5F6D93B}"/>
              </a:ext>
            </a:extLst>
          </p:cNvPr>
          <p:cNvPicPr>
            <a:picLocks noGrp="1" noChangeAspect="1"/>
          </p:cNvPicPr>
          <p:nvPr>
            <p:ph idx="1"/>
          </p:nvPr>
        </p:nvPicPr>
        <p:blipFill rotWithShape="1">
          <a:blip r:embed="rId2"/>
          <a:srcRect t="16675" r="2027" b="12933"/>
          <a:stretch/>
        </p:blipFill>
        <p:spPr>
          <a:xfrm>
            <a:off x="1213221" y="1887794"/>
            <a:ext cx="7006548" cy="2831690"/>
          </a:xfrm>
          <a:prstGeom prst="rect">
            <a:avLst/>
          </a:prstGeom>
        </p:spPr>
      </p:pic>
      <p:pic>
        <p:nvPicPr>
          <p:cNvPr id="5" name="Picture 4">
            <a:extLst>
              <a:ext uri="{FF2B5EF4-FFF2-40B4-BE49-F238E27FC236}">
                <a16:creationId xmlns:a16="http://schemas.microsoft.com/office/drawing/2014/main" id="{898B7D81-C72B-450A-93AE-5F757DEADAB9}"/>
              </a:ext>
            </a:extLst>
          </p:cNvPr>
          <p:cNvPicPr>
            <a:picLocks noChangeAspect="1"/>
          </p:cNvPicPr>
          <p:nvPr/>
        </p:nvPicPr>
        <p:blipFill rotWithShape="1">
          <a:blip r:embed="rId3"/>
          <a:srcRect l="12258" t="15627" r="13549" b="27168"/>
          <a:stretch/>
        </p:blipFill>
        <p:spPr>
          <a:xfrm>
            <a:off x="5496231" y="3543642"/>
            <a:ext cx="6066502" cy="2631016"/>
          </a:xfrm>
          <a:prstGeom prst="rect">
            <a:avLst/>
          </a:prstGeom>
        </p:spPr>
      </p:pic>
      <p:sp>
        <p:nvSpPr>
          <p:cNvPr id="6" name="Rectangle 5">
            <a:extLst>
              <a:ext uri="{FF2B5EF4-FFF2-40B4-BE49-F238E27FC236}">
                <a16:creationId xmlns:a16="http://schemas.microsoft.com/office/drawing/2014/main" id="{0ADC1570-06B7-4441-9026-56099CB9F6F4}"/>
              </a:ext>
            </a:extLst>
          </p:cNvPr>
          <p:cNvSpPr/>
          <p:nvPr/>
        </p:nvSpPr>
        <p:spPr>
          <a:xfrm>
            <a:off x="1213221" y="4869918"/>
            <a:ext cx="3119380" cy="369332"/>
          </a:xfrm>
          <a:prstGeom prst="rect">
            <a:avLst/>
          </a:prstGeom>
        </p:spPr>
        <p:txBody>
          <a:bodyPr wrap="none">
            <a:spAutoFit/>
          </a:bodyPr>
          <a:lstStyle/>
          <a:p>
            <a:r>
              <a:rPr lang="en-US" dirty="0">
                <a:hlinkClick r:id="rId4"/>
              </a:rPr>
              <a:t>https://user2020.r-project.org/</a:t>
            </a:r>
            <a:endParaRPr lang="en-US" dirty="0"/>
          </a:p>
        </p:txBody>
      </p:sp>
      <p:sp>
        <p:nvSpPr>
          <p:cNvPr id="7" name="Rectangle 6">
            <a:extLst>
              <a:ext uri="{FF2B5EF4-FFF2-40B4-BE49-F238E27FC236}">
                <a16:creationId xmlns:a16="http://schemas.microsoft.com/office/drawing/2014/main" id="{0DC5E897-5F09-42A2-A9E0-F63D672F9BF0}"/>
              </a:ext>
            </a:extLst>
          </p:cNvPr>
          <p:cNvSpPr/>
          <p:nvPr/>
        </p:nvSpPr>
        <p:spPr>
          <a:xfrm>
            <a:off x="8444019" y="3118973"/>
            <a:ext cx="3247236" cy="369332"/>
          </a:xfrm>
          <a:prstGeom prst="rect">
            <a:avLst/>
          </a:prstGeom>
        </p:spPr>
        <p:txBody>
          <a:bodyPr wrap="none">
            <a:spAutoFit/>
          </a:bodyPr>
          <a:lstStyle/>
          <a:p>
            <a:r>
              <a:rPr lang="en-US" dirty="0">
                <a:hlinkClick r:id="rId5"/>
              </a:rPr>
              <a:t>https://rstudio.com/conference/</a:t>
            </a:r>
            <a:endParaRPr lang="en-US" dirty="0"/>
          </a:p>
        </p:txBody>
      </p:sp>
    </p:spTree>
    <p:extLst>
      <p:ext uri="{BB962C8B-B14F-4D97-AF65-F5344CB8AC3E}">
        <p14:creationId xmlns:p14="http://schemas.microsoft.com/office/powerpoint/2010/main" val="3187245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5DDA-16F2-476D-B35A-4EF20BBB7686}"/>
              </a:ext>
            </a:extLst>
          </p:cNvPr>
          <p:cNvSpPr>
            <a:spLocks noGrp="1"/>
          </p:cNvSpPr>
          <p:nvPr>
            <p:ph type="title"/>
          </p:nvPr>
        </p:nvSpPr>
        <p:spPr/>
        <p:txBody>
          <a:bodyPr/>
          <a:lstStyle/>
          <a:p>
            <a:r>
              <a:rPr lang="en-US" dirty="0"/>
              <a:t>Ways to Learn R:</a:t>
            </a:r>
          </a:p>
        </p:txBody>
      </p:sp>
      <p:pic>
        <p:nvPicPr>
          <p:cNvPr id="4" name="Content Placeholder 3">
            <a:extLst>
              <a:ext uri="{FF2B5EF4-FFF2-40B4-BE49-F238E27FC236}">
                <a16:creationId xmlns:a16="http://schemas.microsoft.com/office/drawing/2014/main" id="{47B5CCA4-6E65-43C0-A8DC-A42E80019774}"/>
              </a:ext>
            </a:extLst>
          </p:cNvPr>
          <p:cNvPicPr>
            <a:picLocks noGrp="1" noChangeAspect="1"/>
          </p:cNvPicPr>
          <p:nvPr>
            <p:ph idx="1"/>
          </p:nvPr>
        </p:nvPicPr>
        <p:blipFill rotWithShape="1">
          <a:blip r:embed="rId2"/>
          <a:srcRect l="25656" t="7631" r="35161" b="32241"/>
          <a:stretch/>
        </p:blipFill>
        <p:spPr>
          <a:xfrm>
            <a:off x="1189702" y="1911875"/>
            <a:ext cx="4365524" cy="3768134"/>
          </a:xfrm>
          <a:prstGeom prst="rect">
            <a:avLst/>
          </a:prstGeom>
        </p:spPr>
      </p:pic>
      <p:pic>
        <p:nvPicPr>
          <p:cNvPr id="2050" name="Picture 2" descr="R-Ladies Global Logo">
            <a:extLst>
              <a:ext uri="{FF2B5EF4-FFF2-40B4-BE49-F238E27FC236}">
                <a16:creationId xmlns:a16="http://schemas.microsoft.com/office/drawing/2014/main" id="{C1884ED9-DD5B-446F-8F11-762D7F48E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0738" y="1911875"/>
            <a:ext cx="3249561" cy="32495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844C19-DB72-4E57-8136-EC2B325E5723}"/>
              </a:ext>
            </a:extLst>
          </p:cNvPr>
          <p:cNvSpPr/>
          <p:nvPr/>
        </p:nvSpPr>
        <p:spPr>
          <a:xfrm>
            <a:off x="7398562" y="4966619"/>
            <a:ext cx="1994585" cy="369332"/>
          </a:xfrm>
          <a:prstGeom prst="rect">
            <a:avLst/>
          </a:prstGeom>
        </p:spPr>
        <p:txBody>
          <a:bodyPr wrap="none">
            <a:spAutoFit/>
          </a:bodyPr>
          <a:lstStyle/>
          <a:p>
            <a:r>
              <a:rPr lang="en-US" dirty="0">
                <a:hlinkClick r:id="rId4"/>
              </a:rPr>
              <a:t>https://rladies.org/</a:t>
            </a:r>
            <a:endParaRPr lang="en-US" dirty="0"/>
          </a:p>
        </p:txBody>
      </p:sp>
      <p:sp>
        <p:nvSpPr>
          <p:cNvPr id="6" name="Rectangle 5">
            <a:extLst>
              <a:ext uri="{FF2B5EF4-FFF2-40B4-BE49-F238E27FC236}">
                <a16:creationId xmlns:a16="http://schemas.microsoft.com/office/drawing/2014/main" id="{2EEB549D-581F-44B0-945F-635BC4C8EF92}"/>
              </a:ext>
            </a:extLst>
          </p:cNvPr>
          <p:cNvSpPr/>
          <p:nvPr/>
        </p:nvSpPr>
        <p:spPr>
          <a:xfrm>
            <a:off x="1189702" y="5679094"/>
            <a:ext cx="2997231" cy="369332"/>
          </a:xfrm>
          <a:prstGeom prst="rect">
            <a:avLst/>
          </a:prstGeom>
        </p:spPr>
        <p:txBody>
          <a:bodyPr wrap="none">
            <a:spAutoFit/>
          </a:bodyPr>
          <a:lstStyle/>
          <a:p>
            <a:r>
              <a:rPr lang="en-US" dirty="0">
                <a:hlinkClick r:id="rId5"/>
              </a:rPr>
              <a:t>https://www.rfordatasci.com/</a:t>
            </a:r>
            <a:endParaRPr lang="en-US" dirty="0"/>
          </a:p>
        </p:txBody>
      </p:sp>
    </p:spTree>
    <p:extLst>
      <p:ext uri="{BB962C8B-B14F-4D97-AF65-F5344CB8AC3E}">
        <p14:creationId xmlns:p14="http://schemas.microsoft.com/office/powerpoint/2010/main" val="234595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7B15-7C06-49B0-9B45-8A0948287E67}"/>
              </a:ext>
            </a:extLst>
          </p:cNvPr>
          <p:cNvSpPr>
            <a:spLocks noGrp="1"/>
          </p:cNvSpPr>
          <p:nvPr>
            <p:ph type="title"/>
          </p:nvPr>
        </p:nvSpPr>
        <p:spPr/>
        <p:txBody>
          <a:bodyPr/>
          <a:lstStyle/>
          <a:p>
            <a:r>
              <a:rPr lang="en-US" dirty="0"/>
              <a:t>Ways to Learn R (contd):</a:t>
            </a:r>
          </a:p>
        </p:txBody>
      </p:sp>
      <p:pic>
        <p:nvPicPr>
          <p:cNvPr id="4" name="Content Placeholder 3">
            <a:extLst>
              <a:ext uri="{FF2B5EF4-FFF2-40B4-BE49-F238E27FC236}">
                <a16:creationId xmlns:a16="http://schemas.microsoft.com/office/drawing/2014/main" id="{905ACFC0-E820-4DDA-81D8-F026F1EC38BD}"/>
              </a:ext>
            </a:extLst>
          </p:cNvPr>
          <p:cNvPicPr>
            <a:picLocks noGrp="1" noChangeAspect="1"/>
          </p:cNvPicPr>
          <p:nvPr>
            <p:ph idx="1"/>
          </p:nvPr>
        </p:nvPicPr>
        <p:blipFill>
          <a:blip r:embed="rId2"/>
          <a:stretch>
            <a:fillRect/>
          </a:stretch>
        </p:blipFill>
        <p:spPr>
          <a:xfrm>
            <a:off x="2550407" y="1846263"/>
            <a:ext cx="7151511" cy="4022725"/>
          </a:xfrm>
          <a:prstGeom prst="rect">
            <a:avLst/>
          </a:prstGeom>
        </p:spPr>
      </p:pic>
    </p:spTree>
    <p:extLst>
      <p:ext uri="{BB962C8B-B14F-4D97-AF65-F5344CB8AC3E}">
        <p14:creationId xmlns:p14="http://schemas.microsoft.com/office/powerpoint/2010/main" val="354754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27FB1-8A9C-4030-B41E-869DD9146A32}"/>
              </a:ext>
            </a:extLst>
          </p:cNvPr>
          <p:cNvSpPr>
            <a:spLocks noGrp="1"/>
          </p:cNvSpPr>
          <p:nvPr>
            <p:ph type="title"/>
          </p:nvPr>
        </p:nvSpPr>
        <p:spPr/>
        <p:txBody>
          <a:bodyPr/>
          <a:lstStyle/>
          <a:p>
            <a:r>
              <a:rPr lang="en-US" dirty="0"/>
              <a:t>Ways to Learn R (contd):</a:t>
            </a:r>
          </a:p>
        </p:txBody>
      </p:sp>
      <p:pic>
        <p:nvPicPr>
          <p:cNvPr id="4" name="Content Placeholder 3">
            <a:extLst>
              <a:ext uri="{FF2B5EF4-FFF2-40B4-BE49-F238E27FC236}">
                <a16:creationId xmlns:a16="http://schemas.microsoft.com/office/drawing/2014/main" id="{0F4A4181-3EF5-4404-ADAD-D702D1CF2C2F}"/>
              </a:ext>
            </a:extLst>
          </p:cNvPr>
          <p:cNvPicPr>
            <a:picLocks noGrp="1" noChangeAspect="1"/>
          </p:cNvPicPr>
          <p:nvPr>
            <p:ph idx="1"/>
          </p:nvPr>
        </p:nvPicPr>
        <p:blipFill rotWithShape="1">
          <a:blip r:embed="rId2"/>
          <a:srcRect l="-4" t="14965" r="1756" b="35907"/>
          <a:stretch/>
        </p:blipFill>
        <p:spPr>
          <a:xfrm>
            <a:off x="1166106" y="1936957"/>
            <a:ext cx="9969910" cy="2804268"/>
          </a:xfrm>
          <a:prstGeom prst="rect">
            <a:avLst/>
          </a:prstGeom>
        </p:spPr>
      </p:pic>
      <p:pic>
        <p:nvPicPr>
          <p:cNvPr id="5" name="Picture 4">
            <a:extLst>
              <a:ext uri="{FF2B5EF4-FFF2-40B4-BE49-F238E27FC236}">
                <a16:creationId xmlns:a16="http://schemas.microsoft.com/office/drawing/2014/main" id="{46EAC2C3-1695-49A5-973B-F875E6B3E1A5}"/>
              </a:ext>
            </a:extLst>
          </p:cNvPr>
          <p:cNvPicPr>
            <a:picLocks noChangeAspect="1"/>
          </p:cNvPicPr>
          <p:nvPr/>
        </p:nvPicPr>
        <p:blipFill rotWithShape="1">
          <a:blip r:embed="rId3"/>
          <a:srcRect t="16200" r="1613" b="32043"/>
          <a:stretch/>
        </p:blipFill>
        <p:spPr>
          <a:xfrm>
            <a:off x="1982184" y="3339091"/>
            <a:ext cx="9979742" cy="2953023"/>
          </a:xfrm>
          <a:prstGeom prst="rect">
            <a:avLst/>
          </a:prstGeom>
        </p:spPr>
      </p:pic>
      <p:sp>
        <p:nvSpPr>
          <p:cNvPr id="6" name="Rectangle 5">
            <a:extLst>
              <a:ext uri="{FF2B5EF4-FFF2-40B4-BE49-F238E27FC236}">
                <a16:creationId xmlns:a16="http://schemas.microsoft.com/office/drawing/2014/main" id="{D8EF95F4-20CD-46AD-9981-EB069441A2C7}"/>
              </a:ext>
            </a:extLst>
          </p:cNvPr>
          <p:cNvSpPr/>
          <p:nvPr/>
        </p:nvSpPr>
        <p:spPr>
          <a:xfrm>
            <a:off x="4503825" y="1652493"/>
            <a:ext cx="6786538" cy="369332"/>
          </a:xfrm>
          <a:prstGeom prst="rect">
            <a:avLst/>
          </a:prstGeom>
        </p:spPr>
        <p:txBody>
          <a:bodyPr wrap="none">
            <a:spAutoFit/>
          </a:bodyPr>
          <a:lstStyle/>
          <a:p>
            <a:r>
              <a:rPr lang="en-US">
                <a:hlinkClick r:id="rId4"/>
              </a:rPr>
              <a:t>https://www.coursera.org/specializations/data-science-foundations-r?</a:t>
            </a:r>
            <a:endParaRPr lang="en-US" dirty="0"/>
          </a:p>
        </p:txBody>
      </p:sp>
    </p:spTree>
    <p:extLst>
      <p:ext uri="{BB962C8B-B14F-4D97-AF65-F5344CB8AC3E}">
        <p14:creationId xmlns:p14="http://schemas.microsoft.com/office/powerpoint/2010/main" val="4286487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409F-A021-415B-8766-864FEBA87B96}"/>
              </a:ext>
            </a:extLst>
          </p:cNvPr>
          <p:cNvSpPr>
            <a:spLocks noGrp="1"/>
          </p:cNvSpPr>
          <p:nvPr>
            <p:ph type="title"/>
          </p:nvPr>
        </p:nvSpPr>
        <p:spPr/>
        <p:txBody>
          <a:bodyPr/>
          <a:lstStyle/>
          <a:p>
            <a:r>
              <a:rPr lang="en-US" dirty="0"/>
              <a:t>R Resources</a:t>
            </a:r>
          </a:p>
        </p:txBody>
      </p:sp>
      <p:pic>
        <p:nvPicPr>
          <p:cNvPr id="4" name="Content Placeholder 3">
            <a:extLst>
              <a:ext uri="{FF2B5EF4-FFF2-40B4-BE49-F238E27FC236}">
                <a16:creationId xmlns:a16="http://schemas.microsoft.com/office/drawing/2014/main" id="{B2A43C88-44C2-4E9D-8568-393413550658}"/>
              </a:ext>
            </a:extLst>
          </p:cNvPr>
          <p:cNvPicPr>
            <a:picLocks noGrp="1" noChangeAspect="1"/>
          </p:cNvPicPr>
          <p:nvPr>
            <p:ph idx="1"/>
          </p:nvPr>
        </p:nvPicPr>
        <p:blipFill>
          <a:blip r:embed="rId2"/>
          <a:stretch>
            <a:fillRect/>
          </a:stretch>
        </p:blipFill>
        <p:spPr>
          <a:xfrm>
            <a:off x="1175938" y="1865928"/>
            <a:ext cx="6174203" cy="3472989"/>
          </a:xfrm>
          <a:prstGeom prst="rect">
            <a:avLst/>
          </a:prstGeom>
          <a:ln>
            <a:solidFill>
              <a:schemeClr val="accent1"/>
            </a:solidFill>
          </a:ln>
        </p:spPr>
      </p:pic>
      <p:pic>
        <p:nvPicPr>
          <p:cNvPr id="5" name="Picture 4">
            <a:extLst>
              <a:ext uri="{FF2B5EF4-FFF2-40B4-BE49-F238E27FC236}">
                <a16:creationId xmlns:a16="http://schemas.microsoft.com/office/drawing/2014/main" id="{B4FF8ABD-0AD7-449E-9840-CC6A9B1D9D95}"/>
              </a:ext>
            </a:extLst>
          </p:cNvPr>
          <p:cNvPicPr>
            <a:picLocks noChangeAspect="1"/>
          </p:cNvPicPr>
          <p:nvPr/>
        </p:nvPicPr>
        <p:blipFill rotWithShape="1">
          <a:blip r:embed="rId3"/>
          <a:srcRect l="8500" r="8500" b="15986"/>
          <a:stretch/>
        </p:blipFill>
        <p:spPr>
          <a:xfrm>
            <a:off x="6174658" y="2964874"/>
            <a:ext cx="5620120" cy="3199952"/>
          </a:xfrm>
          <a:prstGeom prst="rect">
            <a:avLst/>
          </a:prstGeom>
          <a:ln>
            <a:solidFill>
              <a:schemeClr val="accent1"/>
            </a:solidFill>
          </a:ln>
        </p:spPr>
      </p:pic>
      <p:sp>
        <p:nvSpPr>
          <p:cNvPr id="6" name="Rectangle 5">
            <a:extLst>
              <a:ext uri="{FF2B5EF4-FFF2-40B4-BE49-F238E27FC236}">
                <a16:creationId xmlns:a16="http://schemas.microsoft.com/office/drawing/2014/main" id="{8A7250B5-5DBD-4C20-8B8B-65F47DF487B0}"/>
              </a:ext>
            </a:extLst>
          </p:cNvPr>
          <p:cNvSpPr/>
          <p:nvPr/>
        </p:nvSpPr>
        <p:spPr>
          <a:xfrm>
            <a:off x="1097280" y="5467485"/>
            <a:ext cx="2634696" cy="369332"/>
          </a:xfrm>
          <a:prstGeom prst="rect">
            <a:avLst/>
          </a:prstGeom>
        </p:spPr>
        <p:txBody>
          <a:bodyPr wrap="none">
            <a:spAutoFit/>
          </a:bodyPr>
          <a:lstStyle/>
          <a:p>
            <a:r>
              <a:rPr lang="en-US">
                <a:hlinkClick r:id="rId4"/>
              </a:rPr>
              <a:t>http://nssdeviations.com/</a:t>
            </a:r>
            <a:endParaRPr lang="en-US" dirty="0"/>
          </a:p>
        </p:txBody>
      </p:sp>
      <p:sp>
        <p:nvSpPr>
          <p:cNvPr id="7" name="Rectangle 6">
            <a:extLst>
              <a:ext uri="{FF2B5EF4-FFF2-40B4-BE49-F238E27FC236}">
                <a16:creationId xmlns:a16="http://schemas.microsoft.com/office/drawing/2014/main" id="{36199788-4C72-465F-91F0-B1246397AECA}"/>
              </a:ext>
            </a:extLst>
          </p:cNvPr>
          <p:cNvSpPr/>
          <p:nvPr/>
        </p:nvSpPr>
        <p:spPr>
          <a:xfrm>
            <a:off x="8918967" y="2522390"/>
            <a:ext cx="2943883" cy="369332"/>
          </a:xfrm>
          <a:prstGeom prst="rect">
            <a:avLst/>
          </a:prstGeom>
        </p:spPr>
        <p:txBody>
          <a:bodyPr wrap="none">
            <a:spAutoFit/>
          </a:bodyPr>
          <a:lstStyle/>
          <a:p>
            <a:r>
              <a:rPr lang="en-US" dirty="0">
                <a:hlinkClick r:id="rId5"/>
              </a:rPr>
              <a:t>https://www.r-bloggers.com/</a:t>
            </a:r>
            <a:endParaRPr lang="en-US" dirty="0"/>
          </a:p>
        </p:txBody>
      </p:sp>
    </p:spTree>
    <p:extLst>
      <p:ext uri="{BB962C8B-B14F-4D97-AF65-F5344CB8AC3E}">
        <p14:creationId xmlns:p14="http://schemas.microsoft.com/office/powerpoint/2010/main" val="30386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4409F-A021-415B-8766-864FEBA87B96}"/>
              </a:ext>
            </a:extLst>
          </p:cNvPr>
          <p:cNvSpPr>
            <a:spLocks noGrp="1"/>
          </p:cNvSpPr>
          <p:nvPr>
            <p:ph type="title"/>
          </p:nvPr>
        </p:nvSpPr>
        <p:spPr/>
        <p:txBody>
          <a:bodyPr/>
          <a:lstStyle/>
          <a:p>
            <a:r>
              <a:rPr lang="en-US" dirty="0"/>
              <a:t>R Resources</a:t>
            </a:r>
          </a:p>
        </p:txBody>
      </p:sp>
      <p:pic>
        <p:nvPicPr>
          <p:cNvPr id="7" name="Content Placeholder 6">
            <a:extLst>
              <a:ext uri="{FF2B5EF4-FFF2-40B4-BE49-F238E27FC236}">
                <a16:creationId xmlns:a16="http://schemas.microsoft.com/office/drawing/2014/main" id="{4EFB8E00-1473-4628-A59F-C0F267874222}"/>
              </a:ext>
            </a:extLst>
          </p:cNvPr>
          <p:cNvPicPr>
            <a:picLocks noGrp="1" noChangeAspect="1"/>
          </p:cNvPicPr>
          <p:nvPr>
            <p:ph idx="1"/>
          </p:nvPr>
        </p:nvPicPr>
        <p:blipFill rotWithShape="1">
          <a:blip r:embed="rId2"/>
          <a:srcRect l="13832" r="15418"/>
          <a:stretch/>
        </p:blipFill>
        <p:spPr>
          <a:xfrm>
            <a:off x="6469626" y="2179811"/>
            <a:ext cx="5059680" cy="4022725"/>
          </a:xfrm>
          <a:prstGeom prst="rect">
            <a:avLst/>
          </a:prstGeom>
        </p:spPr>
      </p:pic>
      <p:pic>
        <p:nvPicPr>
          <p:cNvPr id="8" name="Picture 7">
            <a:extLst>
              <a:ext uri="{FF2B5EF4-FFF2-40B4-BE49-F238E27FC236}">
                <a16:creationId xmlns:a16="http://schemas.microsoft.com/office/drawing/2014/main" id="{067E581A-D964-4FD7-8EB3-6F3BF07068B9}"/>
              </a:ext>
            </a:extLst>
          </p:cNvPr>
          <p:cNvPicPr>
            <a:picLocks noChangeAspect="1"/>
          </p:cNvPicPr>
          <p:nvPr/>
        </p:nvPicPr>
        <p:blipFill rotWithShape="1">
          <a:blip r:embed="rId3"/>
          <a:srcRect l="13454" t="10182" r="14664"/>
          <a:stretch/>
        </p:blipFill>
        <p:spPr>
          <a:xfrm>
            <a:off x="610582" y="1835683"/>
            <a:ext cx="5515898" cy="3876860"/>
          </a:xfrm>
          <a:prstGeom prst="rect">
            <a:avLst/>
          </a:prstGeom>
        </p:spPr>
      </p:pic>
      <p:sp>
        <p:nvSpPr>
          <p:cNvPr id="9" name="Rectangle 8">
            <a:extLst>
              <a:ext uri="{FF2B5EF4-FFF2-40B4-BE49-F238E27FC236}">
                <a16:creationId xmlns:a16="http://schemas.microsoft.com/office/drawing/2014/main" id="{77C1ED89-44E5-45B7-9E2E-C79360D3668B}"/>
              </a:ext>
            </a:extLst>
          </p:cNvPr>
          <p:cNvSpPr/>
          <p:nvPr/>
        </p:nvSpPr>
        <p:spPr>
          <a:xfrm>
            <a:off x="669628" y="5820698"/>
            <a:ext cx="4325158" cy="369332"/>
          </a:xfrm>
          <a:prstGeom prst="rect">
            <a:avLst/>
          </a:prstGeom>
        </p:spPr>
        <p:txBody>
          <a:bodyPr wrap="none">
            <a:spAutoFit/>
          </a:bodyPr>
          <a:lstStyle/>
          <a:p>
            <a:r>
              <a:rPr lang="en-US" dirty="0">
                <a:hlinkClick r:id="rId4"/>
              </a:rPr>
              <a:t>https://rstudio.com/resources/cheatsheets/</a:t>
            </a:r>
            <a:endParaRPr lang="en-US" dirty="0"/>
          </a:p>
        </p:txBody>
      </p:sp>
    </p:spTree>
    <p:extLst>
      <p:ext uri="{BB962C8B-B14F-4D97-AF65-F5344CB8AC3E}">
        <p14:creationId xmlns:p14="http://schemas.microsoft.com/office/powerpoint/2010/main" val="1082841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9D282-2296-4B74-B822-3AF578D803DD}"/>
              </a:ext>
            </a:extLst>
          </p:cNvPr>
          <p:cNvSpPr>
            <a:spLocks noGrp="1"/>
          </p:cNvSpPr>
          <p:nvPr>
            <p:ph type="title"/>
          </p:nvPr>
        </p:nvSpPr>
        <p:spPr/>
        <p:txBody>
          <a:bodyPr/>
          <a:lstStyle/>
          <a:p>
            <a:r>
              <a:rPr lang="en-US" dirty="0"/>
              <a:t>What is R?	</a:t>
            </a:r>
          </a:p>
        </p:txBody>
      </p:sp>
      <p:sp>
        <p:nvSpPr>
          <p:cNvPr id="3" name="Content Placeholder 2">
            <a:extLst>
              <a:ext uri="{FF2B5EF4-FFF2-40B4-BE49-F238E27FC236}">
                <a16:creationId xmlns:a16="http://schemas.microsoft.com/office/drawing/2014/main" id="{FE72ADA5-4C7D-4A13-857F-A267AE5C6C51}"/>
              </a:ext>
            </a:extLst>
          </p:cNvPr>
          <p:cNvSpPr>
            <a:spLocks noGrp="1"/>
          </p:cNvSpPr>
          <p:nvPr>
            <p:ph idx="1"/>
          </p:nvPr>
        </p:nvSpPr>
        <p:spPr/>
        <p:txBody>
          <a:bodyPr/>
          <a:lstStyle/>
          <a:p>
            <a:r>
              <a:rPr lang="en-US" dirty="0"/>
              <a:t>R is a language and environment for statistical computing and graphics.</a:t>
            </a:r>
          </a:p>
          <a:p>
            <a:r>
              <a:rPr lang="en-US" dirty="0"/>
              <a:t>Developed at Bell Laboratories (formerly AT&amp;T, now Lucent Technologies) by John Chambers and colleagues. R can be considered as a different implementation of S.</a:t>
            </a:r>
          </a:p>
          <a:p>
            <a:r>
              <a:rPr lang="en-US" dirty="0"/>
              <a:t>R provides a wide variety of statistical (linear and nonlinear modelling, classical statistical tests, time-series analysis, classification, clustering and graphical techniques.</a:t>
            </a:r>
          </a:p>
          <a:p>
            <a:r>
              <a:rPr lang="en-US" dirty="0"/>
              <a:t>One of R’s strengths is the ease with which well-designed publication-quality plots can be produced, including mathematical symbols and formulae where needed. Great care has been taken over the defaults for the minor design choices in graphics, but the user retains full control.</a:t>
            </a:r>
          </a:p>
          <a:p>
            <a:r>
              <a:rPr lang="en-US" dirty="0"/>
              <a:t>(Source: </a:t>
            </a:r>
            <a:r>
              <a:rPr lang="en-US" dirty="0">
                <a:hlinkClick r:id="rId2"/>
              </a:rPr>
              <a:t>https://www.r-project.org/about.html</a:t>
            </a:r>
            <a:r>
              <a:rPr lang="en-US" dirty="0"/>
              <a:t>)</a:t>
            </a:r>
          </a:p>
        </p:txBody>
      </p:sp>
    </p:spTree>
    <p:extLst>
      <p:ext uri="{BB962C8B-B14F-4D97-AF65-F5344CB8AC3E}">
        <p14:creationId xmlns:p14="http://schemas.microsoft.com/office/powerpoint/2010/main" val="410428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A995C-5539-4DFE-A7D4-AD99706BC62C}"/>
              </a:ext>
            </a:extLst>
          </p:cNvPr>
          <p:cNvSpPr>
            <a:spLocks noGrp="1"/>
          </p:cNvSpPr>
          <p:nvPr>
            <p:ph type="title"/>
          </p:nvPr>
        </p:nvSpPr>
        <p:spPr/>
        <p:txBody>
          <a:bodyPr/>
          <a:lstStyle/>
          <a:p>
            <a:r>
              <a:rPr lang="en-US" dirty="0"/>
              <a:t>UseR! Videos </a:t>
            </a:r>
          </a:p>
        </p:txBody>
      </p:sp>
      <p:pic>
        <p:nvPicPr>
          <p:cNvPr id="4" name="Content Placeholder 3">
            <a:extLst>
              <a:ext uri="{FF2B5EF4-FFF2-40B4-BE49-F238E27FC236}">
                <a16:creationId xmlns:a16="http://schemas.microsoft.com/office/drawing/2014/main" id="{22C95C39-55FF-4DA1-944C-DDC8B160A752}"/>
              </a:ext>
            </a:extLst>
          </p:cNvPr>
          <p:cNvPicPr>
            <a:picLocks noGrp="1" noChangeAspect="1"/>
          </p:cNvPicPr>
          <p:nvPr>
            <p:ph idx="1"/>
          </p:nvPr>
        </p:nvPicPr>
        <p:blipFill>
          <a:blip r:embed="rId2"/>
          <a:stretch>
            <a:fillRect/>
          </a:stretch>
        </p:blipFill>
        <p:spPr>
          <a:xfrm>
            <a:off x="2550407" y="1846263"/>
            <a:ext cx="7151511" cy="4022725"/>
          </a:xfrm>
          <a:prstGeom prst="rect">
            <a:avLst/>
          </a:prstGeom>
        </p:spPr>
      </p:pic>
      <p:sp>
        <p:nvSpPr>
          <p:cNvPr id="5" name="Rectangle 4">
            <a:extLst>
              <a:ext uri="{FF2B5EF4-FFF2-40B4-BE49-F238E27FC236}">
                <a16:creationId xmlns:a16="http://schemas.microsoft.com/office/drawing/2014/main" id="{BD5A984B-5F53-4404-BD48-85B82E163F5D}"/>
              </a:ext>
            </a:extLst>
          </p:cNvPr>
          <p:cNvSpPr/>
          <p:nvPr/>
        </p:nvSpPr>
        <p:spPr>
          <a:xfrm>
            <a:off x="2550406" y="5868988"/>
            <a:ext cx="7151511" cy="369332"/>
          </a:xfrm>
          <a:prstGeom prst="rect">
            <a:avLst/>
          </a:prstGeom>
        </p:spPr>
        <p:txBody>
          <a:bodyPr wrap="square">
            <a:spAutoFit/>
          </a:bodyPr>
          <a:lstStyle/>
          <a:p>
            <a:r>
              <a:rPr lang="en-US" dirty="0">
                <a:hlinkClick r:id="rId3"/>
              </a:rPr>
              <a:t>https://www.youtube.com/channel/UC_R5smHVXRYGhZYDJsnXTwg</a:t>
            </a:r>
            <a:endParaRPr lang="en-US" dirty="0"/>
          </a:p>
        </p:txBody>
      </p:sp>
    </p:spTree>
    <p:extLst>
      <p:ext uri="{BB962C8B-B14F-4D97-AF65-F5344CB8AC3E}">
        <p14:creationId xmlns:p14="http://schemas.microsoft.com/office/powerpoint/2010/main" val="2263291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1CF6-B7D5-4AA6-B473-50DD939AC804}"/>
              </a:ext>
            </a:extLst>
          </p:cNvPr>
          <p:cNvSpPr>
            <a:spLocks noGrp="1"/>
          </p:cNvSpPr>
          <p:nvPr>
            <p:ph type="title"/>
          </p:nvPr>
        </p:nvSpPr>
        <p:spPr/>
        <p:txBody>
          <a:bodyPr/>
          <a:lstStyle/>
          <a:p>
            <a:r>
              <a:rPr lang="en-US" dirty="0"/>
              <a:t>How to Start</a:t>
            </a:r>
          </a:p>
        </p:txBody>
      </p:sp>
      <p:sp>
        <p:nvSpPr>
          <p:cNvPr id="3" name="Content Placeholder 2">
            <a:extLst>
              <a:ext uri="{FF2B5EF4-FFF2-40B4-BE49-F238E27FC236}">
                <a16:creationId xmlns:a16="http://schemas.microsoft.com/office/drawing/2014/main" id="{CD67F424-BC7B-4754-A0D1-CD0599B8EC88}"/>
              </a:ext>
            </a:extLst>
          </p:cNvPr>
          <p:cNvSpPr>
            <a:spLocks noGrp="1"/>
          </p:cNvSpPr>
          <p:nvPr>
            <p:ph idx="1"/>
          </p:nvPr>
        </p:nvSpPr>
        <p:spPr/>
        <p:txBody>
          <a:bodyPr/>
          <a:lstStyle/>
          <a:p>
            <a:r>
              <a:rPr lang="en-US" dirty="0"/>
              <a:t>Download Base R and R Studio:</a:t>
            </a:r>
          </a:p>
        </p:txBody>
      </p:sp>
      <p:pic>
        <p:nvPicPr>
          <p:cNvPr id="4" name="Picture 3">
            <a:extLst>
              <a:ext uri="{FF2B5EF4-FFF2-40B4-BE49-F238E27FC236}">
                <a16:creationId xmlns:a16="http://schemas.microsoft.com/office/drawing/2014/main" id="{D0E3B9EA-A5E5-413C-8677-4FF96E165D52}"/>
              </a:ext>
            </a:extLst>
          </p:cNvPr>
          <p:cNvPicPr>
            <a:picLocks noChangeAspect="1"/>
          </p:cNvPicPr>
          <p:nvPr/>
        </p:nvPicPr>
        <p:blipFill rotWithShape="1">
          <a:blip r:embed="rId2"/>
          <a:srcRect t="9605" r="2903" b="19857"/>
          <a:stretch/>
        </p:blipFill>
        <p:spPr>
          <a:xfrm>
            <a:off x="1097280" y="2148472"/>
            <a:ext cx="9370142" cy="3828996"/>
          </a:xfrm>
          <a:prstGeom prst="rect">
            <a:avLst/>
          </a:prstGeom>
        </p:spPr>
      </p:pic>
      <p:sp>
        <p:nvSpPr>
          <p:cNvPr id="5" name="Rectangle 4">
            <a:extLst>
              <a:ext uri="{FF2B5EF4-FFF2-40B4-BE49-F238E27FC236}">
                <a16:creationId xmlns:a16="http://schemas.microsoft.com/office/drawing/2014/main" id="{9B5391F7-8E15-458A-8012-154B11B71005}"/>
              </a:ext>
            </a:extLst>
          </p:cNvPr>
          <p:cNvSpPr/>
          <p:nvPr/>
        </p:nvSpPr>
        <p:spPr>
          <a:xfrm>
            <a:off x="7295041" y="5869094"/>
            <a:ext cx="4484497" cy="369332"/>
          </a:xfrm>
          <a:prstGeom prst="rect">
            <a:avLst/>
          </a:prstGeom>
        </p:spPr>
        <p:txBody>
          <a:bodyPr wrap="none">
            <a:spAutoFit/>
          </a:bodyPr>
          <a:lstStyle/>
          <a:p>
            <a:r>
              <a:rPr lang="en-US" dirty="0">
                <a:hlinkClick r:id="rId3"/>
              </a:rPr>
              <a:t>https://cran.r-project.org/bin/windows/base/</a:t>
            </a:r>
            <a:endParaRPr lang="en-US" dirty="0"/>
          </a:p>
        </p:txBody>
      </p:sp>
    </p:spTree>
    <p:extLst>
      <p:ext uri="{BB962C8B-B14F-4D97-AF65-F5344CB8AC3E}">
        <p14:creationId xmlns:p14="http://schemas.microsoft.com/office/powerpoint/2010/main" val="1742362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A1CF6-B7D5-4AA6-B473-50DD939AC804}"/>
              </a:ext>
            </a:extLst>
          </p:cNvPr>
          <p:cNvSpPr>
            <a:spLocks noGrp="1"/>
          </p:cNvSpPr>
          <p:nvPr>
            <p:ph type="title"/>
          </p:nvPr>
        </p:nvSpPr>
        <p:spPr/>
        <p:txBody>
          <a:bodyPr/>
          <a:lstStyle/>
          <a:p>
            <a:r>
              <a:rPr lang="en-US" dirty="0"/>
              <a:t>How to Start</a:t>
            </a:r>
          </a:p>
        </p:txBody>
      </p:sp>
      <p:sp>
        <p:nvSpPr>
          <p:cNvPr id="3" name="Content Placeholder 2">
            <a:extLst>
              <a:ext uri="{FF2B5EF4-FFF2-40B4-BE49-F238E27FC236}">
                <a16:creationId xmlns:a16="http://schemas.microsoft.com/office/drawing/2014/main" id="{CD67F424-BC7B-4754-A0D1-CD0599B8EC88}"/>
              </a:ext>
            </a:extLst>
          </p:cNvPr>
          <p:cNvSpPr>
            <a:spLocks noGrp="1"/>
          </p:cNvSpPr>
          <p:nvPr>
            <p:ph idx="1"/>
          </p:nvPr>
        </p:nvSpPr>
        <p:spPr/>
        <p:txBody>
          <a:bodyPr/>
          <a:lstStyle/>
          <a:p>
            <a:r>
              <a:rPr lang="en-US" dirty="0"/>
              <a:t>Download Base R and R Studio:</a:t>
            </a:r>
          </a:p>
        </p:txBody>
      </p:sp>
      <p:sp>
        <p:nvSpPr>
          <p:cNvPr id="5" name="Rectangle 4">
            <a:extLst>
              <a:ext uri="{FF2B5EF4-FFF2-40B4-BE49-F238E27FC236}">
                <a16:creationId xmlns:a16="http://schemas.microsoft.com/office/drawing/2014/main" id="{9B5391F7-8E15-458A-8012-154B11B71005}"/>
              </a:ext>
            </a:extLst>
          </p:cNvPr>
          <p:cNvSpPr/>
          <p:nvPr/>
        </p:nvSpPr>
        <p:spPr>
          <a:xfrm>
            <a:off x="6882087" y="1704651"/>
            <a:ext cx="4808817" cy="369332"/>
          </a:xfrm>
          <a:prstGeom prst="rect">
            <a:avLst/>
          </a:prstGeom>
        </p:spPr>
        <p:txBody>
          <a:bodyPr wrap="none">
            <a:spAutoFit/>
          </a:bodyPr>
          <a:lstStyle/>
          <a:p>
            <a:r>
              <a:rPr lang="en-US" dirty="0">
                <a:hlinkClick r:id="rId2"/>
              </a:rPr>
              <a:t>https://rstudio.com/products/rstudio/download/</a:t>
            </a:r>
            <a:endParaRPr lang="en-US" dirty="0"/>
          </a:p>
        </p:txBody>
      </p:sp>
      <p:pic>
        <p:nvPicPr>
          <p:cNvPr id="6" name="Picture 5">
            <a:extLst>
              <a:ext uri="{FF2B5EF4-FFF2-40B4-BE49-F238E27FC236}">
                <a16:creationId xmlns:a16="http://schemas.microsoft.com/office/drawing/2014/main" id="{5A985A0A-1303-4765-A573-BA0D385F1B4B}"/>
              </a:ext>
            </a:extLst>
          </p:cNvPr>
          <p:cNvPicPr>
            <a:picLocks noChangeAspect="1"/>
          </p:cNvPicPr>
          <p:nvPr/>
        </p:nvPicPr>
        <p:blipFill rotWithShape="1">
          <a:blip r:embed="rId3"/>
          <a:srcRect l="11048" t="26913" r="12500" b="6093"/>
          <a:stretch/>
        </p:blipFill>
        <p:spPr>
          <a:xfrm>
            <a:off x="1097280" y="2128170"/>
            <a:ext cx="7964129" cy="3925590"/>
          </a:xfrm>
          <a:prstGeom prst="rect">
            <a:avLst/>
          </a:prstGeom>
        </p:spPr>
      </p:pic>
    </p:spTree>
    <p:extLst>
      <p:ext uri="{BB962C8B-B14F-4D97-AF65-F5344CB8AC3E}">
        <p14:creationId xmlns:p14="http://schemas.microsoft.com/office/powerpoint/2010/main" val="1596047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A662D4F-B4CE-4E74-8E26-D2B0D80C6FFE}"/>
              </a:ext>
            </a:extLst>
          </p:cNvPr>
          <p:cNvPicPr>
            <a:picLocks noChangeAspect="1"/>
          </p:cNvPicPr>
          <p:nvPr/>
        </p:nvPicPr>
        <p:blipFill rotWithShape="1">
          <a:blip r:embed="rId2"/>
          <a:srcRect l="3952" t="15484" r="32661" b="18710"/>
          <a:stretch/>
        </p:blipFill>
        <p:spPr>
          <a:xfrm>
            <a:off x="1568245" y="545338"/>
            <a:ext cx="9055509" cy="5288141"/>
          </a:xfrm>
          <a:prstGeom prst="rect">
            <a:avLst/>
          </a:prstGeom>
        </p:spPr>
      </p:pic>
      <p:sp>
        <p:nvSpPr>
          <p:cNvPr id="10" name="Rectangle 9">
            <a:extLst>
              <a:ext uri="{FF2B5EF4-FFF2-40B4-BE49-F238E27FC236}">
                <a16:creationId xmlns:a16="http://schemas.microsoft.com/office/drawing/2014/main" id="{7DC9301A-7C77-4B48-8DAA-F40BB903D1E3}"/>
              </a:ext>
            </a:extLst>
          </p:cNvPr>
          <p:cNvSpPr/>
          <p:nvPr/>
        </p:nvSpPr>
        <p:spPr>
          <a:xfrm>
            <a:off x="3876586" y="5817571"/>
            <a:ext cx="4733796" cy="369332"/>
          </a:xfrm>
          <a:prstGeom prst="rect">
            <a:avLst/>
          </a:prstGeom>
        </p:spPr>
        <p:txBody>
          <a:bodyPr wrap="none">
            <a:spAutoFit/>
          </a:bodyPr>
          <a:lstStyle/>
          <a:p>
            <a:r>
              <a:rPr lang="en-US" dirty="0">
                <a:hlinkClick r:id="rId3"/>
              </a:rPr>
              <a:t>https://www.youtube.com/watch?v=ZXrHkIz-krE</a:t>
            </a:r>
            <a:endParaRPr lang="en-US" dirty="0"/>
          </a:p>
        </p:txBody>
      </p:sp>
    </p:spTree>
    <p:extLst>
      <p:ext uri="{BB962C8B-B14F-4D97-AF65-F5344CB8AC3E}">
        <p14:creationId xmlns:p14="http://schemas.microsoft.com/office/powerpoint/2010/main" val="717957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D83B4-DC79-41B5-8659-AD661A6772E3}"/>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8DFAFCAC-7959-4CE4-9B4A-3DAE0E8BDF33}"/>
              </a:ext>
            </a:extLst>
          </p:cNvPr>
          <p:cNvSpPr>
            <a:spLocks noGrp="1"/>
          </p:cNvSpPr>
          <p:nvPr>
            <p:ph idx="1"/>
          </p:nvPr>
        </p:nvSpPr>
        <p:spPr/>
        <p:txBody>
          <a:bodyPr/>
          <a:lstStyle/>
          <a:p>
            <a:r>
              <a:rPr lang="en-US" u="sng" dirty="0">
                <a:hlinkClick r:id="rId2"/>
              </a:rPr>
              <a:t>https://rmarkdown.rstudio.com/articles_intro.html</a:t>
            </a:r>
            <a:endParaRPr lang="en-US" dirty="0"/>
          </a:p>
          <a:p>
            <a:r>
              <a:rPr lang="en-US" u="sng" dirty="0">
                <a:hlinkClick r:id="rId3"/>
              </a:rPr>
              <a:t>https://bookdown.org/yihui/rmarkdown/powerpoint-presentation.hthttps://rpubs.com/RatherBit/90926ml</a:t>
            </a:r>
            <a:endParaRPr lang="en-US" dirty="0"/>
          </a:p>
          <a:p>
            <a:r>
              <a:rPr lang="en-US" dirty="0">
                <a:hlinkClick r:id="rId4"/>
              </a:rPr>
              <a:t>https://r4ds.had.co.nz/</a:t>
            </a:r>
            <a:endParaRPr lang="en-US" dirty="0"/>
          </a:p>
          <a:p>
            <a:endParaRPr lang="en-US" dirty="0"/>
          </a:p>
        </p:txBody>
      </p:sp>
    </p:spTree>
    <p:extLst>
      <p:ext uri="{BB962C8B-B14F-4D97-AF65-F5344CB8AC3E}">
        <p14:creationId xmlns:p14="http://schemas.microsoft.com/office/powerpoint/2010/main" val="2924196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6C7-9B8C-467E-B6A0-81ACA7B5E66F}"/>
              </a:ext>
            </a:extLst>
          </p:cNvPr>
          <p:cNvSpPr>
            <a:spLocks noGrp="1"/>
          </p:cNvSpPr>
          <p:nvPr>
            <p:ph type="title"/>
          </p:nvPr>
        </p:nvSpPr>
        <p:spPr/>
        <p:txBody>
          <a:bodyPr/>
          <a:lstStyle/>
          <a:p>
            <a:r>
              <a:rPr lang="en-US" dirty="0"/>
              <a:t>What can you do with R?</a:t>
            </a:r>
          </a:p>
        </p:txBody>
      </p:sp>
      <p:sp>
        <p:nvSpPr>
          <p:cNvPr id="3" name="Content Placeholder 2">
            <a:extLst>
              <a:ext uri="{FF2B5EF4-FFF2-40B4-BE49-F238E27FC236}">
                <a16:creationId xmlns:a16="http://schemas.microsoft.com/office/drawing/2014/main" id="{C2B6E7DE-6427-4B75-A800-C4E1601190F4}"/>
              </a:ext>
            </a:extLst>
          </p:cNvPr>
          <p:cNvSpPr>
            <a:spLocks noGrp="1"/>
          </p:cNvSpPr>
          <p:nvPr>
            <p:ph idx="1"/>
          </p:nvPr>
        </p:nvSpPr>
        <p:spPr/>
        <p:txBody>
          <a:bodyPr>
            <a:normAutofit fontScale="92500" lnSpcReduction="10000"/>
          </a:bodyPr>
          <a:lstStyle/>
          <a:p>
            <a:r>
              <a:rPr lang="en-US" dirty="0"/>
              <a:t>R is an integrated suite of software facilities for data manipulation, calculation and graphical display. It includes:</a:t>
            </a:r>
          </a:p>
          <a:p>
            <a:pPr marL="0" indent="139700">
              <a:buFont typeface="Wingdings" panose="05000000000000000000" pitchFamily="2" charset="2"/>
              <a:buChar char="§"/>
            </a:pPr>
            <a:r>
              <a:rPr lang="en-US" dirty="0"/>
              <a:t>an effective data handling and storage facility</a:t>
            </a:r>
          </a:p>
          <a:p>
            <a:pPr marL="0" indent="139700">
              <a:buFont typeface="Wingdings" panose="05000000000000000000" pitchFamily="2" charset="2"/>
              <a:buChar char="§"/>
            </a:pPr>
            <a:r>
              <a:rPr lang="en-US" dirty="0"/>
              <a:t>a suite of operators for calculations on arrays, in particular matrices</a:t>
            </a:r>
          </a:p>
          <a:p>
            <a:pPr marL="0" indent="139700">
              <a:buFont typeface="Wingdings" panose="05000000000000000000" pitchFamily="2" charset="2"/>
              <a:buChar char="§"/>
            </a:pPr>
            <a:r>
              <a:rPr lang="en-US" dirty="0"/>
              <a:t>a large, coherent, integrated collection of intermediate </a:t>
            </a:r>
            <a:br>
              <a:rPr lang="en-US" dirty="0"/>
            </a:br>
            <a:r>
              <a:rPr lang="en-US" dirty="0"/>
              <a:t>tools for data analysis</a:t>
            </a:r>
          </a:p>
          <a:p>
            <a:pPr marL="0" indent="139700">
              <a:buFont typeface="Wingdings" panose="05000000000000000000" pitchFamily="2" charset="2"/>
              <a:buChar char="§"/>
            </a:pPr>
            <a:r>
              <a:rPr lang="en-US" dirty="0"/>
              <a:t>graphical facilities for data analysis and display either </a:t>
            </a:r>
            <a:br>
              <a:rPr lang="en-US" dirty="0"/>
            </a:br>
            <a:r>
              <a:rPr lang="en-US" dirty="0"/>
              <a:t>on-screen or on hardcopy </a:t>
            </a:r>
          </a:p>
          <a:p>
            <a:pPr marL="0" indent="139700">
              <a:buFont typeface="Wingdings" panose="05000000000000000000" pitchFamily="2" charset="2"/>
              <a:buChar char="§"/>
            </a:pPr>
            <a:r>
              <a:rPr lang="en-US" dirty="0"/>
              <a:t>a well-developed, simple and effective programming </a:t>
            </a:r>
            <a:br>
              <a:rPr lang="en-US" dirty="0"/>
            </a:br>
            <a:r>
              <a:rPr lang="en-US" dirty="0"/>
              <a:t>language which includes conditionals, loops, user-defined </a:t>
            </a:r>
            <a:br>
              <a:rPr lang="en-US" dirty="0"/>
            </a:br>
            <a:r>
              <a:rPr lang="en-US" dirty="0"/>
              <a:t>recursive functions and input and output facilities</a:t>
            </a:r>
          </a:p>
          <a:p>
            <a:r>
              <a:rPr lang="en-US" dirty="0"/>
              <a:t>(Source: </a:t>
            </a:r>
            <a:r>
              <a:rPr lang="en-US" dirty="0">
                <a:hlinkClick r:id="rId2"/>
              </a:rPr>
              <a:t>https://www.r-project.org/about.html</a:t>
            </a:r>
            <a:r>
              <a:rPr lang="en-US" dirty="0"/>
              <a:t>)</a:t>
            </a:r>
          </a:p>
          <a:p>
            <a:endParaRPr lang="en-US" dirty="0"/>
          </a:p>
        </p:txBody>
      </p:sp>
      <p:pic>
        <p:nvPicPr>
          <p:cNvPr id="4" name="Picture 3">
            <a:extLst>
              <a:ext uri="{FF2B5EF4-FFF2-40B4-BE49-F238E27FC236}">
                <a16:creationId xmlns:a16="http://schemas.microsoft.com/office/drawing/2014/main" id="{DFBABBD8-FEE1-467D-8AF4-D88117D6CE8B}"/>
              </a:ext>
            </a:extLst>
          </p:cNvPr>
          <p:cNvPicPr>
            <a:picLocks noChangeAspect="1"/>
          </p:cNvPicPr>
          <p:nvPr/>
        </p:nvPicPr>
        <p:blipFill>
          <a:blip r:embed="rId3"/>
          <a:stretch>
            <a:fillRect/>
          </a:stretch>
        </p:blipFill>
        <p:spPr>
          <a:xfrm>
            <a:off x="6973456" y="3192705"/>
            <a:ext cx="4950690" cy="2784763"/>
          </a:xfrm>
          <a:prstGeom prst="rect">
            <a:avLst/>
          </a:prstGeom>
        </p:spPr>
      </p:pic>
    </p:spTree>
    <p:extLst>
      <p:ext uri="{BB962C8B-B14F-4D97-AF65-F5344CB8AC3E}">
        <p14:creationId xmlns:p14="http://schemas.microsoft.com/office/powerpoint/2010/main" val="3242006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AED0-4AFB-4662-B946-4FEB0FA192CB}"/>
              </a:ext>
            </a:extLst>
          </p:cNvPr>
          <p:cNvSpPr>
            <a:spLocks noGrp="1"/>
          </p:cNvSpPr>
          <p:nvPr>
            <p:ph type="title"/>
          </p:nvPr>
        </p:nvSpPr>
        <p:spPr/>
        <p:txBody>
          <a:bodyPr/>
          <a:lstStyle/>
          <a:p>
            <a:r>
              <a:rPr lang="en-US" dirty="0"/>
              <a:t>R in Research and Data Analysis</a:t>
            </a:r>
          </a:p>
        </p:txBody>
      </p:sp>
      <p:sp>
        <p:nvSpPr>
          <p:cNvPr id="3" name="Content Placeholder 2">
            <a:extLst>
              <a:ext uri="{FF2B5EF4-FFF2-40B4-BE49-F238E27FC236}">
                <a16:creationId xmlns:a16="http://schemas.microsoft.com/office/drawing/2014/main" id="{44399E2B-C7D6-48DD-8628-F3EF5BBB3C54}"/>
              </a:ext>
            </a:extLst>
          </p:cNvPr>
          <p:cNvSpPr>
            <a:spLocks noGrp="1"/>
          </p:cNvSpPr>
          <p:nvPr>
            <p:ph idx="1"/>
          </p:nvPr>
        </p:nvSpPr>
        <p:spPr/>
        <p:txBody>
          <a:bodyPr/>
          <a:lstStyle/>
          <a:p>
            <a:r>
              <a:rPr lang="en-US" dirty="0">
                <a:hlinkClick r:id="rId2"/>
              </a:rPr>
              <a:t>R</a:t>
            </a:r>
            <a:r>
              <a:rPr lang="en-US" dirty="0"/>
              <a:t> is an extremely powerful programming language for statistical computing and graphics generation.</a:t>
            </a:r>
          </a:p>
          <a:p>
            <a:r>
              <a:rPr lang="en-US" dirty="0"/>
              <a:t>It's flexibility, extensibility, and no cost have contributed to R's wide use in academic environments and among statisticians. </a:t>
            </a:r>
          </a:p>
          <a:p>
            <a:r>
              <a:rPr lang="en-US" dirty="0"/>
              <a:t>R is a good choice for large or small statistical projects     </a:t>
            </a:r>
            <a:br>
              <a:rPr lang="en-US" dirty="0"/>
            </a:br>
            <a:br>
              <a:rPr lang="en-US" dirty="0"/>
            </a:br>
            <a:r>
              <a:rPr lang="en-US" dirty="0"/>
              <a:t>(Source: </a:t>
            </a:r>
            <a:r>
              <a:rPr lang="en-US" dirty="0">
                <a:hlinkClick r:id="rId3"/>
              </a:rPr>
              <a:t>https://www.ssc.wisc.edu/sscc/pubs/RFR/RFR_Introduction.html</a:t>
            </a:r>
            <a:r>
              <a:rPr lang="en-US" dirty="0"/>
              <a:t>)</a:t>
            </a:r>
          </a:p>
          <a:p>
            <a:endParaRPr lang="en-US" dirty="0"/>
          </a:p>
        </p:txBody>
      </p:sp>
      <p:pic>
        <p:nvPicPr>
          <p:cNvPr id="1026" name="Picture 2">
            <a:extLst>
              <a:ext uri="{FF2B5EF4-FFF2-40B4-BE49-F238E27FC236}">
                <a16:creationId xmlns:a16="http://schemas.microsoft.com/office/drawing/2014/main" id="{426D4F8A-7B24-4A2B-ABFF-56DD0A843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157" y="4382505"/>
            <a:ext cx="3345873" cy="223058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D57AEC8-CD97-42B2-A329-E469049618C9}"/>
              </a:ext>
            </a:extLst>
          </p:cNvPr>
          <p:cNvPicPr>
            <a:picLocks noChangeAspect="1"/>
          </p:cNvPicPr>
          <p:nvPr/>
        </p:nvPicPr>
        <p:blipFill rotWithShape="1">
          <a:blip r:embed="rId5"/>
          <a:srcRect l="9000" t="19498" r="33144" b="21835"/>
          <a:stretch/>
        </p:blipFill>
        <p:spPr>
          <a:xfrm>
            <a:off x="5079230" y="4343249"/>
            <a:ext cx="4231917" cy="2413856"/>
          </a:xfrm>
          <a:prstGeom prst="rect">
            <a:avLst/>
          </a:prstGeom>
          <a:noFill/>
          <a:ln>
            <a:solidFill>
              <a:schemeClr val="accent1"/>
            </a:solidFill>
          </a:ln>
        </p:spPr>
      </p:pic>
    </p:spTree>
    <p:extLst>
      <p:ext uri="{BB962C8B-B14F-4D97-AF65-F5344CB8AC3E}">
        <p14:creationId xmlns:p14="http://schemas.microsoft.com/office/powerpoint/2010/main" val="912771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8AED0-4AFB-4662-B946-4FEB0FA192CB}"/>
              </a:ext>
            </a:extLst>
          </p:cNvPr>
          <p:cNvSpPr>
            <a:spLocks noGrp="1"/>
          </p:cNvSpPr>
          <p:nvPr>
            <p:ph type="title"/>
          </p:nvPr>
        </p:nvSpPr>
        <p:spPr/>
        <p:txBody>
          <a:bodyPr/>
          <a:lstStyle/>
          <a:p>
            <a:r>
              <a:rPr lang="en-US" dirty="0"/>
              <a:t>R in Research and Data Analysis</a:t>
            </a:r>
          </a:p>
        </p:txBody>
      </p:sp>
      <p:sp>
        <p:nvSpPr>
          <p:cNvPr id="3" name="Content Placeholder 2">
            <a:extLst>
              <a:ext uri="{FF2B5EF4-FFF2-40B4-BE49-F238E27FC236}">
                <a16:creationId xmlns:a16="http://schemas.microsoft.com/office/drawing/2014/main" id="{44399E2B-C7D6-48DD-8628-F3EF5BBB3C54}"/>
              </a:ext>
            </a:extLst>
          </p:cNvPr>
          <p:cNvSpPr>
            <a:spLocks noGrp="1"/>
          </p:cNvSpPr>
          <p:nvPr>
            <p:ph idx="1"/>
          </p:nvPr>
        </p:nvSpPr>
        <p:spPr/>
        <p:txBody>
          <a:bodyPr/>
          <a:lstStyle/>
          <a:p>
            <a:r>
              <a:rPr lang="en-US" dirty="0"/>
              <a:t>Where can you use it? Probably anywhere.</a:t>
            </a:r>
          </a:p>
        </p:txBody>
      </p:sp>
      <p:pic>
        <p:nvPicPr>
          <p:cNvPr id="5" name="Picture 4">
            <a:extLst>
              <a:ext uri="{FF2B5EF4-FFF2-40B4-BE49-F238E27FC236}">
                <a16:creationId xmlns:a16="http://schemas.microsoft.com/office/drawing/2014/main" id="{CB614FCA-ED47-4529-98EC-B9CB2044E8E6}"/>
              </a:ext>
            </a:extLst>
          </p:cNvPr>
          <p:cNvPicPr>
            <a:picLocks noChangeAspect="1"/>
          </p:cNvPicPr>
          <p:nvPr/>
        </p:nvPicPr>
        <p:blipFill rotWithShape="1">
          <a:blip r:embed="rId2"/>
          <a:srcRect l="10075" t="11717" r="11288" b="4179"/>
          <a:stretch/>
        </p:blipFill>
        <p:spPr>
          <a:xfrm>
            <a:off x="1036320" y="2377424"/>
            <a:ext cx="4920105" cy="2959979"/>
          </a:xfrm>
          <a:prstGeom prst="rect">
            <a:avLst/>
          </a:prstGeom>
        </p:spPr>
      </p:pic>
      <p:pic>
        <p:nvPicPr>
          <p:cNvPr id="6" name="Picture 5">
            <a:extLst>
              <a:ext uri="{FF2B5EF4-FFF2-40B4-BE49-F238E27FC236}">
                <a16:creationId xmlns:a16="http://schemas.microsoft.com/office/drawing/2014/main" id="{8D278A78-B3FB-454A-B3F0-85DE64A612A4}"/>
              </a:ext>
            </a:extLst>
          </p:cNvPr>
          <p:cNvPicPr>
            <a:picLocks noChangeAspect="1"/>
          </p:cNvPicPr>
          <p:nvPr/>
        </p:nvPicPr>
        <p:blipFill rotWithShape="1">
          <a:blip r:embed="rId3"/>
          <a:srcRect l="18409" t="28416" r="19243" b="14421"/>
          <a:stretch/>
        </p:blipFill>
        <p:spPr>
          <a:xfrm>
            <a:off x="6374074" y="1737360"/>
            <a:ext cx="5478616" cy="2825404"/>
          </a:xfrm>
          <a:prstGeom prst="rect">
            <a:avLst/>
          </a:prstGeom>
        </p:spPr>
      </p:pic>
      <p:pic>
        <p:nvPicPr>
          <p:cNvPr id="7" name="Picture 6">
            <a:extLst>
              <a:ext uri="{FF2B5EF4-FFF2-40B4-BE49-F238E27FC236}">
                <a16:creationId xmlns:a16="http://schemas.microsoft.com/office/drawing/2014/main" id="{988C48F5-70E8-4C2C-B768-124C2CB24D38}"/>
              </a:ext>
            </a:extLst>
          </p:cNvPr>
          <p:cNvPicPr>
            <a:picLocks noChangeAspect="1"/>
          </p:cNvPicPr>
          <p:nvPr/>
        </p:nvPicPr>
        <p:blipFill rotWithShape="1">
          <a:blip r:embed="rId4"/>
          <a:srcRect l="10530" t="16027" r="12955" b="17172"/>
          <a:stretch/>
        </p:blipFill>
        <p:spPr>
          <a:xfrm>
            <a:off x="4147128" y="3694142"/>
            <a:ext cx="6197600" cy="3043575"/>
          </a:xfrm>
          <a:prstGeom prst="rect">
            <a:avLst/>
          </a:prstGeom>
        </p:spPr>
      </p:pic>
    </p:spTree>
    <p:extLst>
      <p:ext uri="{BB962C8B-B14F-4D97-AF65-F5344CB8AC3E}">
        <p14:creationId xmlns:p14="http://schemas.microsoft.com/office/powerpoint/2010/main" val="754593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F749-3EAD-4A8A-A18A-FBCA850026C2}"/>
              </a:ext>
            </a:extLst>
          </p:cNvPr>
          <p:cNvSpPr>
            <a:spLocks noGrp="1"/>
          </p:cNvSpPr>
          <p:nvPr>
            <p:ph type="title"/>
          </p:nvPr>
        </p:nvSpPr>
        <p:spPr/>
        <p:txBody>
          <a:bodyPr/>
          <a:lstStyle/>
          <a:p>
            <a:r>
              <a:rPr lang="en-US" dirty="0"/>
              <a:t>R Packages and Tidyverse</a:t>
            </a:r>
          </a:p>
        </p:txBody>
      </p:sp>
      <p:pic>
        <p:nvPicPr>
          <p:cNvPr id="4" name="Content Placeholder 3">
            <a:extLst>
              <a:ext uri="{FF2B5EF4-FFF2-40B4-BE49-F238E27FC236}">
                <a16:creationId xmlns:a16="http://schemas.microsoft.com/office/drawing/2014/main" id="{1AE5329F-D98B-4058-8D8A-0EFD43D09A4C}"/>
              </a:ext>
            </a:extLst>
          </p:cNvPr>
          <p:cNvPicPr>
            <a:picLocks noGrp="1" noChangeAspect="1"/>
          </p:cNvPicPr>
          <p:nvPr>
            <p:ph idx="1"/>
          </p:nvPr>
        </p:nvPicPr>
        <p:blipFill rotWithShape="1">
          <a:blip r:embed="rId2"/>
          <a:srcRect l="11220" t="20829" r="14126" b="14155"/>
          <a:stretch/>
        </p:blipFill>
        <p:spPr>
          <a:xfrm>
            <a:off x="1170039" y="2050975"/>
            <a:ext cx="8603226" cy="4214473"/>
          </a:xfrm>
          <a:prstGeom prst="rect">
            <a:avLst/>
          </a:prstGeom>
        </p:spPr>
      </p:pic>
    </p:spTree>
    <p:extLst>
      <p:ext uri="{BB962C8B-B14F-4D97-AF65-F5344CB8AC3E}">
        <p14:creationId xmlns:p14="http://schemas.microsoft.com/office/powerpoint/2010/main" val="401618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F749-3EAD-4A8A-A18A-FBCA850026C2}"/>
              </a:ext>
            </a:extLst>
          </p:cNvPr>
          <p:cNvSpPr>
            <a:spLocks noGrp="1"/>
          </p:cNvSpPr>
          <p:nvPr>
            <p:ph type="title"/>
          </p:nvPr>
        </p:nvSpPr>
        <p:spPr/>
        <p:txBody>
          <a:bodyPr/>
          <a:lstStyle/>
          <a:p>
            <a:r>
              <a:rPr lang="en-US" dirty="0"/>
              <a:t>R Packages and Tidyverse (contd.)</a:t>
            </a:r>
          </a:p>
        </p:txBody>
      </p:sp>
      <p:pic>
        <p:nvPicPr>
          <p:cNvPr id="6" name="Content Placeholder 5">
            <a:extLst>
              <a:ext uri="{FF2B5EF4-FFF2-40B4-BE49-F238E27FC236}">
                <a16:creationId xmlns:a16="http://schemas.microsoft.com/office/drawing/2014/main" id="{3DE117F0-377F-4797-A0F3-7ADED4B422EC}"/>
              </a:ext>
            </a:extLst>
          </p:cNvPr>
          <p:cNvPicPr>
            <a:picLocks noGrp="1" noChangeAspect="1"/>
          </p:cNvPicPr>
          <p:nvPr>
            <p:ph idx="1"/>
          </p:nvPr>
        </p:nvPicPr>
        <p:blipFill rotWithShape="1">
          <a:blip r:embed="rId2"/>
          <a:srcRect l="9983" t="11053" r="11101" b="22465"/>
          <a:stretch/>
        </p:blipFill>
        <p:spPr>
          <a:xfrm>
            <a:off x="1097280" y="1801879"/>
            <a:ext cx="9256088" cy="4386160"/>
          </a:xfrm>
          <a:prstGeom prst="rect">
            <a:avLst/>
          </a:prstGeom>
        </p:spPr>
      </p:pic>
    </p:spTree>
    <p:extLst>
      <p:ext uri="{BB962C8B-B14F-4D97-AF65-F5344CB8AC3E}">
        <p14:creationId xmlns:p14="http://schemas.microsoft.com/office/powerpoint/2010/main" val="2434821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F749-3EAD-4A8A-A18A-FBCA850026C2}"/>
              </a:ext>
            </a:extLst>
          </p:cNvPr>
          <p:cNvSpPr>
            <a:spLocks noGrp="1"/>
          </p:cNvSpPr>
          <p:nvPr>
            <p:ph type="title"/>
          </p:nvPr>
        </p:nvSpPr>
        <p:spPr/>
        <p:txBody>
          <a:bodyPr/>
          <a:lstStyle/>
          <a:p>
            <a:r>
              <a:rPr lang="en-US" dirty="0"/>
              <a:t>R Packages and Tidyverse (contd.)</a:t>
            </a:r>
          </a:p>
        </p:txBody>
      </p:sp>
      <p:pic>
        <p:nvPicPr>
          <p:cNvPr id="5" name="Content Placeholder 4">
            <a:extLst>
              <a:ext uri="{FF2B5EF4-FFF2-40B4-BE49-F238E27FC236}">
                <a16:creationId xmlns:a16="http://schemas.microsoft.com/office/drawing/2014/main" id="{8E662C93-4D3A-4248-9EFB-48B7241F6A4C}"/>
              </a:ext>
            </a:extLst>
          </p:cNvPr>
          <p:cNvPicPr>
            <a:picLocks noGrp="1" noChangeAspect="1"/>
          </p:cNvPicPr>
          <p:nvPr>
            <p:ph idx="1"/>
          </p:nvPr>
        </p:nvPicPr>
        <p:blipFill rotWithShape="1">
          <a:blip r:embed="rId2"/>
          <a:srcRect l="10120" t="10809" r="13300" b="18603"/>
          <a:stretch/>
        </p:blipFill>
        <p:spPr>
          <a:xfrm>
            <a:off x="1097280" y="1858296"/>
            <a:ext cx="8282694" cy="4294511"/>
          </a:xfrm>
          <a:prstGeom prst="rect">
            <a:avLst/>
          </a:prstGeom>
        </p:spPr>
      </p:pic>
    </p:spTree>
    <p:extLst>
      <p:ext uri="{BB962C8B-B14F-4D97-AF65-F5344CB8AC3E}">
        <p14:creationId xmlns:p14="http://schemas.microsoft.com/office/powerpoint/2010/main" val="1494810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700D5-D133-4FFB-940F-9FD420668B7D}"/>
              </a:ext>
            </a:extLst>
          </p:cNvPr>
          <p:cNvSpPr>
            <a:spLocks noGrp="1"/>
          </p:cNvSpPr>
          <p:nvPr>
            <p:ph type="title"/>
          </p:nvPr>
        </p:nvSpPr>
        <p:spPr/>
        <p:txBody>
          <a:bodyPr/>
          <a:lstStyle/>
          <a:p>
            <a:r>
              <a:rPr lang="en-US" dirty="0"/>
              <a:t>R Books</a:t>
            </a:r>
          </a:p>
        </p:txBody>
      </p:sp>
      <p:pic>
        <p:nvPicPr>
          <p:cNvPr id="4" name="Content Placeholder 3">
            <a:extLst>
              <a:ext uri="{FF2B5EF4-FFF2-40B4-BE49-F238E27FC236}">
                <a16:creationId xmlns:a16="http://schemas.microsoft.com/office/drawing/2014/main" id="{CA00FA70-CB8B-4B06-919C-EEE6E07ABAF1}"/>
              </a:ext>
            </a:extLst>
          </p:cNvPr>
          <p:cNvPicPr>
            <a:picLocks noGrp="1" noChangeAspect="1"/>
          </p:cNvPicPr>
          <p:nvPr>
            <p:ph idx="1"/>
          </p:nvPr>
        </p:nvPicPr>
        <p:blipFill rotWithShape="1">
          <a:blip r:embed="rId2"/>
          <a:srcRect l="29918" t="26941"/>
          <a:stretch/>
        </p:blipFill>
        <p:spPr>
          <a:xfrm>
            <a:off x="1097280" y="1959512"/>
            <a:ext cx="5011931" cy="2938975"/>
          </a:xfrm>
          <a:prstGeom prst="rect">
            <a:avLst/>
          </a:prstGeom>
        </p:spPr>
      </p:pic>
      <p:pic>
        <p:nvPicPr>
          <p:cNvPr id="5" name="Picture 4">
            <a:extLst>
              <a:ext uri="{FF2B5EF4-FFF2-40B4-BE49-F238E27FC236}">
                <a16:creationId xmlns:a16="http://schemas.microsoft.com/office/drawing/2014/main" id="{20C69F45-9CFA-4068-BFC4-E16E67358BD5}"/>
              </a:ext>
            </a:extLst>
          </p:cNvPr>
          <p:cNvPicPr>
            <a:picLocks noChangeAspect="1"/>
          </p:cNvPicPr>
          <p:nvPr/>
        </p:nvPicPr>
        <p:blipFill rotWithShape="1">
          <a:blip r:embed="rId3"/>
          <a:srcRect l="43790" t="13334" r="25968" b="6380"/>
          <a:stretch/>
        </p:blipFill>
        <p:spPr>
          <a:xfrm>
            <a:off x="6302477" y="1873821"/>
            <a:ext cx="2025446" cy="3024666"/>
          </a:xfrm>
          <a:prstGeom prst="rect">
            <a:avLst/>
          </a:prstGeom>
        </p:spPr>
      </p:pic>
      <p:pic>
        <p:nvPicPr>
          <p:cNvPr id="6" name="Picture 5">
            <a:extLst>
              <a:ext uri="{FF2B5EF4-FFF2-40B4-BE49-F238E27FC236}">
                <a16:creationId xmlns:a16="http://schemas.microsoft.com/office/drawing/2014/main" id="{295D6AB5-2071-4306-BA01-52E84B42F9C2}"/>
              </a:ext>
            </a:extLst>
          </p:cNvPr>
          <p:cNvPicPr>
            <a:picLocks noChangeAspect="1"/>
          </p:cNvPicPr>
          <p:nvPr/>
        </p:nvPicPr>
        <p:blipFill rotWithShape="1">
          <a:blip r:embed="rId4"/>
          <a:srcRect l="36613" t="40287" r="43387" b="13836"/>
          <a:stretch/>
        </p:blipFill>
        <p:spPr>
          <a:xfrm>
            <a:off x="8521189" y="1846006"/>
            <a:ext cx="2438401" cy="3146322"/>
          </a:xfrm>
          <a:prstGeom prst="rect">
            <a:avLst/>
          </a:prstGeom>
        </p:spPr>
      </p:pic>
      <p:sp>
        <p:nvSpPr>
          <p:cNvPr id="7" name="Rectangle 6">
            <a:extLst>
              <a:ext uri="{FF2B5EF4-FFF2-40B4-BE49-F238E27FC236}">
                <a16:creationId xmlns:a16="http://schemas.microsoft.com/office/drawing/2014/main" id="{2BEE1A4C-DFA2-4873-A773-29BB5FAEF452}"/>
              </a:ext>
            </a:extLst>
          </p:cNvPr>
          <p:cNvSpPr/>
          <p:nvPr/>
        </p:nvSpPr>
        <p:spPr>
          <a:xfrm>
            <a:off x="1219200" y="5347589"/>
            <a:ext cx="9740390" cy="369332"/>
          </a:xfrm>
          <a:prstGeom prst="rect">
            <a:avLst/>
          </a:prstGeom>
        </p:spPr>
        <p:txBody>
          <a:bodyPr wrap="square">
            <a:spAutoFit/>
          </a:bodyPr>
          <a:lstStyle/>
          <a:p>
            <a:r>
              <a:rPr lang="en-US" dirty="0">
                <a:hlinkClick r:id="rId5"/>
              </a:rPr>
              <a:t>http://cmdlinetips.com/2018/01/free-online-resources-books-to-learn-r-and-data-science/</a:t>
            </a:r>
            <a:endParaRPr lang="en-US" dirty="0"/>
          </a:p>
        </p:txBody>
      </p:sp>
    </p:spTree>
    <p:extLst>
      <p:ext uri="{BB962C8B-B14F-4D97-AF65-F5344CB8AC3E}">
        <p14:creationId xmlns:p14="http://schemas.microsoft.com/office/powerpoint/2010/main" val="218633081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4897</TotalTime>
  <Words>779</Words>
  <Application>Microsoft Office PowerPoint</Application>
  <PresentationFormat>Widescreen</PresentationFormat>
  <Paragraphs>61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Retrospect</vt:lpstr>
      <vt:lpstr>Beginning with R</vt:lpstr>
      <vt:lpstr>What is R? </vt:lpstr>
      <vt:lpstr>What can you do with R?</vt:lpstr>
      <vt:lpstr>R in Research and Data Analysis</vt:lpstr>
      <vt:lpstr>R in Research and Data Analysis</vt:lpstr>
      <vt:lpstr>R Packages and Tidyverse</vt:lpstr>
      <vt:lpstr>R Packages and Tidyverse (contd.)</vt:lpstr>
      <vt:lpstr>R Packages and Tidyverse (contd.)</vt:lpstr>
      <vt:lpstr>R Books</vt:lpstr>
      <vt:lpstr>R Markdown Document:</vt:lpstr>
      <vt:lpstr>Types of document outputs include HTML (the default), PDF, Word…</vt:lpstr>
      <vt:lpstr>R and Websites</vt:lpstr>
      <vt:lpstr>Shiny Dashboards</vt:lpstr>
      <vt:lpstr>R Conferences</vt:lpstr>
      <vt:lpstr>Ways to Learn R:</vt:lpstr>
      <vt:lpstr>Ways to Learn R (contd):</vt:lpstr>
      <vt:lpstr>Ways to Learn R (contd):</vt:lpstr>
      <vt:lpstr>R Resources</vt:lpstr>
      <vt:lpstr>R Resources</vt:lpstr>
      <vt:lpstr>UseR! Videos </vt:lpstr>
      <vt:lpstr>How to Start</vt:lpstr>
      <vt:lpstr>How to Start</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Ginar Gi Buttersnaps</dc:creator>
  <cp:lastModifiedBy>Ginar Gi Buttersnaps</cp:lastModifiedBy>
  <cp:revision>37</cp:revision>
  <dcterms:created xsi:type="dcterms:W3CDTF">2019-06-08T11:51:00Z</dcterms:created>
  <dcterms:modified xsi:type="dcterms:W3CDTF">2019-12-16T02:14:44Z</dcterms:modified>
</cp:coreProperties>
</file>